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7" r:id="rId2"/>
    <p:sldId id="278" r:id="rId3"/>
    <p:sldId id="279" r:id="rId4"/>
    <p:sldId id="280" r:id="rId5"/>
    <p:sldId id="256" r:id="rId6"/>
    <p:sldId id="257" r:id="rId7"/>
    <p:sldId id="281" r:id="rId8"/>
    <p:sldId id="258" r:id="rId9"/>
    <p:sldId id="288" r:id="rId10"/>
    <p:sldId id="259" r:id="rId11"/>
    <p:sldId id="260" r:id="rId12"/>
    <p:sldId id="282" r:id="rId13"/>
    <p:sldId id="283" r:id="rId14"/>
    <p:sldId id="284" r:id="rId15"/>
    <p:sldId id="285" r:id="rId16"/>
    <p:sldId id="290" r:id="rId17"/>
    <p:sldId id="286" r:id="rId18"/>
    <p:sldId id="287" r:id="rId19"/>
    <p:sldId id="289"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用户" initials="W用" lastIdx="1" clrIdx="0">
    <p:extLst>
      <p:ext uri="{19B8F6BF-5375-455C-9EA6-DF929625EA0E}">
        <p15:presenceInfo xmlns="" xmlns:p15="http://schemas.microsoft.com/office/powerpoint/2012/main" userId="Windows 用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84DB8-6043-41E1-A5FC-306028B4672B}" type="datetimeFigureOut">
              <a:rPr lang="zh-CN" altLang="en-US" smtClean="0"/>
              <a:pPr/>
              <a:t>2019/4/3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98762B-8FCD-442B-A4F0-E23DE5C13B5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E1FD583-9A78-449D-BB07-49997906451F}" type="datetimeFigureOut">
              <a:rPr lang="zh-CN" altLang="en-US" smtClean="0"/>
              <a:pPr/>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345947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E1FD583-9A78-449D-BB07-49997906451F}" type="datetimeFigureOut">
              <a:rPr lang="zh-CN" altLang="en-US" smtClean="0"/>
              <a:pPr/>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419886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E1FD583-9A78-449D-BB07-49997906451F}" type="datetimeFigureOut">
              <a:rPr lang="zh-CN" altLang="en-US" smtClean="0"/>
              <a:pPr/>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282432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3"/>
            <a:ext cx="2844800" cy="365125"/>
          </a:xfrm>
        </p:spPr>
        <p:txBody>
          <a:bodyPr/>
          <a:lstStyle>
            <a:lvl1pPr>
              <a:defRPr/>
            </a:lvl1pPr>
          </a:lstStyle>
          <a:p>
            <a:fld id="{4B7AB1DC-9065-4B37-B23C-C7958F76FCB8}" type="datetime1">
              <a:rPr lang="zh-CN" altLang="en-US"/>
              <a:pPr/>
              <a:t>2019/4/3</a:t>
            </a:fld>
            <a:endParaRPr lang="zh-CN" altLang="en-US" sz="1800">
              <a:solidFill>
                <a:schemeClr val="tx1"/>
              </a:solidFill>
              <a:latin typeface="Arial" pitchFamily="34" charset="0"/>
              <a:ea typeface="宋体" pitchFamily="2" charset="-122"/>
            </a:endParaRPr>
          </a:p>
        </p:txBody>
      </p:sp>
      <p:sp>
        <p:nvSpPr>
          <p:cNvPr id="4" name="页脚占位符 3"/>
          <p:cNvSpPr>
            <a:spLocks noGrp="1"/>
          </p:cNvSpPr>
          <p:nvPr>
            <p:ph type="ftr" sz="quarter" idx="11"/>
          </p:nvPr>
        </p:nvSpPr>
        <p:spPr>
          <a:xfrm>
            <a:off x="4165600" y="6356353"/>
            <a:ext cx="3860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737600" y="6356353"/>
            <a:ext cx="2844800" cy="365125"/>
          </a:xfrm>
        </p:spPr>
        <p:txBody>
          <a:bodyPr/>
          <a:lstStyle>
            <a:lvl1pPr>
              <a:defRPr/>
            </a:lvl1pPr>
          </a:lstStyle>
          <a:p>
            <a:fld id="{6BF6D2FB-F92E-4CE5-9AA6-39663225E9BB}" type="slidenum">
              <a:rPr lang="zh-CN" altLang="en-US"/>
              <a:pPr/>
              <a:t>‹#›</a:t>
            </a:fld>
            <a:endParaRPr lang="zh-CN" altLang="en-US" sz="1800">
              <a:solidFill>
                <a:schemeClr val="tx1"/>
              </a:solidFill>
              <a:latin typeface="Arial" pitchFamily="34" charset="0"/>
              <a:ea typeface="宋体" pitchFamily="2" charset="-122"/>
            </a:endParaRPr>
          </a:p>
        </p:txBody>
      </p:sp>
      <p:pic>
        <p:nvPicPr>
          <p:cNvPr id="6" name="图片 5"/>
          <p:cNvPicPr>
            <a:picLocks noChangeAspect="1"/>
          </p:cNvPicPr>
          <p:nvPr userDrawn="1"/>
        </p:nvPicPr>
        <p:blipFill>
          <a:blip r:embed="rId2" cstate="print"/>
          <a:stretch>
            <a:fillRect/>
          </a:stretch>
        </p:blipFill>
        <p:spPr>
          <a:xfrm>
            <a:off x="10704384" y="179846"/>
            <a:ext cx="886781" cy="440921"/>
          </a:xfrm>
          <a:prstGeom prst="rect">
            <a:avLst/>
          </a:prstGeom>
        </p:spPr>
      </p:pic>
    </p:spTree>
    <p:extLst>
      <p:ext uri="{BB962C8B-B14F-4D97-AF65-F5344CB8AC3E}">
        <p14:creationId xmlns:p14="http://schemas.microsoft.com/office/powerpoint/2010/main" xmlns="" val="329939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E1FD583-9A78-449D-BB07-49997906451F}" type="datetimeFigureOut">
              <a:rPr lang="zh-CN" altLang="en-US" smtClean="0"/>
              <a:pPr/>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418456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0E1FD583-9A78-449D-BB07-49997906451F}" type="datetimeFigureOut">
              <a:rPr lang="zh-CN" altLang="en-US" smtClean="0"/>
              <a:pPr/>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179677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E1FD583-9A78-449D-BB07-49997906451F}" type="datetimeFigureOut">
              <a:rPr lang="zh-CN" altLang="en-US" smtClean="0"/>
              <a:pPr/>
              <a:t>2019/4/3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38982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E1FD583-9A78-449D-BB07-49997906451F}" type="datetimeFigureOut">
              <a:rPr lang="zh-CN" altLang="en-US" smtClean="0"/>
              <a:pPr/>
              <a:t>2019/4/3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113771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E1FD583-9A78-449D-BB07-49997906451F}" type="datetimeFigureOut">
              <a:rPr lang="zh-CN" altLang="en-US" smtClean="0"/>
              <a:pPr/>
              <a:t>2019/4/3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23226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1FD583-9A78-449D-BB07-49997906451F}" type="datetimeFigureOut">
              <a:rPr lang="zh-CN" altLang="en-US" smtClean="0"/>
              <a:pPr/>
              <a:t>2019/4/3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12737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E1FD583-9A78-449D-BB07-49997906451F}" type="datetimeFigureOut">
              <a:rPr lang="zh-CN" altLang="en-US" smtClean="0"/>
              <a:pPr/>
              <a:t>2019/4/3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200836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E1FD583-9A78-449D-BB07-49997906451F}" type="datetimeFigureOut">
              <a:rPr lang="zh-CN" altLang="en-US" smtClean="0"/>
              <a:pPr/>
              <a:t>2019/4/3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60043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FD583-9A78-449D-BB07-49997906451F}" type="datetimeFigureOut">
              <a:rPr lang="zh-CN" altLang="en-US" smtClean="0"/>
              <a:pPr/>
              <a:t>2019/4/3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2BCF3-1C2C-40FB-9D20-83D5BD8113A3}" type="slidenum">
              <a:rPr lang="zh-CN" altLang="en-US" smtClean="0"/>
              <a:pPr/>
              <a:t>‹#›</a:t>
            </a:fld>
            <a:endParaRPr lang="zh-CN" altLang="en-US"/>
          </a:p>
        </p:txBody>
      </p:sp>
    </p:spTree>
    <p:extLst>
      <p:ext uri="{BB962C8B-B14F-4D97-AF65-F5344CB8AC3E}">
        <p14:creationId xmlns="" xmlns:p14="http://schemas.microsoft.com/office/powerpoint/2010/main" val="1814823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副标题 4"/>
          <p:cNvSpPr>
            <a:spLocks noGrp="1" noChangeArrowheads="1"/>
          </p:cNvSpPr>
          <p:nvPr>
            <p:ph type="subTitle" idx="4294967295"/>
          </p:nvPr>
        </p:nvSpPr>
        <p:spPr bwMode="auto">
          <a:xfrm>
            <a:off x="8063656" y="6165231"/>
            <a:ext cx="4128344" cy="60837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indent="0" algn="ctr">
              <a:buNone/>
            </a:pPr>
            <a:r>
              <a:rPr lang="en-US" altLang="zh-CN" sz="1400" b="1" dirty="0">
                <a:sym typeface="Arial" pitchFamily="34" charset="0"/>
              </a:rPr>
              <a:t>2019</a:t>
            </a:r>
            <a:r>
              <a:rPr lang="zh-CN" altLang="en-US" sz="1400" b="1" dirty="0">
                <a:sym typeface="Arial" pitchFamily="34" charset="0"/>
              </a:rPr>
              <a:t>年</a:t>
            </a:r>
            <a:r>
              <a:rPr lang="en-US" altLang="zh-CN" sz="1400" b="1" dirty="0">
                <a:sym typeface="Arial" pitchFamily="34" charset="0"/>
              </a:rPr>
              <a:t>2</a:t>
            </a:r>
            <a:r>
              <a:rPr lang="zh-CN" altLang="en-US" sz="1400" b="1" dirty="0">
                <a:sym typeface="Arial" pitchFamily="34" charset="0"/>
              </a:rPr>
              <a:t>月</a:t>
            </a:r>
            <a:endParaRPr lang="en-US" altLang="zh-CN" sz="1400" b="1" dirty="0">
              <a:sym typeface="Arial" pitchFamily="34" charset="0"/>
            </a:endParaRPr>
          </a:p>
          <a:p>
            <a:pPr marL="0" indent="0" algn="ctr">
              <a:buNone/>
            </a:pPr>
            <a:r>
              <a:rPr lang="zh-CN" altLang="en-US" sz="1400" b="1" dirty="0">
                <a:sym typeface="Arial" pitchFamily="34" charset="0"/>
              </a:rPr>
              <a:t>上海爵智科技发展有限公司</a:t>
            </a:r>
            <a:endParaRPr lang="en-US" altLang="zh-CN" sz="1400" b="1" dirty="0">
              <a:sym typeface="Arial" pitchFamily="34" charset="0"/>
            </a:endParaRPr>
          </a:p>
        </p:txBody>
      </p:sp>
      <p:pic>
        <p:nvPicPr>
          <p:cNvPr id="2" name="图片 1">
            <a:extLst>
              <a:ext uri="{FF2B5EF4-FFF2-40B4-BE49-F238E27FC236}">
                <a16:creationId xmlns:a16="http://schemas.microsoft.com/office/drawing/2014/main" xmlns="" id="{F9BBA1B6-43B3-D44F-B1C5-2566409AA014}"/>
              </a:ext>
            </a:extLst>
          </p:cNvPr>
          <p:cNvPicPr>
            <a:picLocks noChangeAspect="1"/>
          </p:cNvPicPr>
          <p:nvPr/>
        </p:nvPicPr>
        <p:blipFill>
          <a:blip r:embed="rId2" cstate="print"/>
          <a:stretch>
            <a:fillRect/>
          </a:stretch>
        </p:blipFill>
        <p:spPr>
          <a:xfrm>
            <a:off x="0" y="0"/>
            <a:ext cx="12192000" cy="3429000"/>
          </a:xfrm>
          <a:prstGeom prst="rect">
            <a:avLst/>
          </a:prstGeom>
        </p:spPr>
      </p:pic>
      <p:sp>
        <p:nvSpPr>
          <p:cNvPr id="3078" name="标题 3"/>
          <p:cNvSpPr>
            <a:spLocks noGrp="1" noChangeArrowheads="1"/>
          </p:cNvSpPr>
          <p:nvPr>
            <p:ph type="ctrTitle" idx="4294967295"/>
          </p:nvPr>
        </p:nvSpPr>
        <p:spPr>
          <a:xfrm>
            <a:off x="921507" y="3861039"/>
            <a:ext cx="10363200" cy="1470025"/>
          </a:xfrm>
          <a:ln/>
        </p:spPr>
        <p:txBody>
          <a:bodyPr/>
          <a:lstStyle/>
          <a:p>
            <a:pPr marL="0" indent="0"/>
            <a:r>
              <a:rPr lang="zh-CN" altLang="en-US" sz="2800" b="1" dirty="0">
                <a:latin typeface="黑体" panose="02010609060101010101" pitchFamily="49" charset="-122"/>
                <a:ea typeface="黑体" panose="02010609060101010101" pitchFamily="49" charset="-122"/>
              </a:rPr>
              <a:t>上海海洋大学</a:t>
            </a:r>
            <a:r>
              <a:rPr lang="en-US" altLang="zh-CN" sz="2800" b="1" dirty="0">
                <a:latin typeface="黑体" panose="02010609060101010101" pitchFamily="49" charset="-122"/>
                <a:ea typeface="黑体" panose="02010609060101010101" pitchFamily="49" charset="-122"/>
              </a:rPr>
              <a:t>E-Smart</a:t>
            </a:r>
            <a:r>
              <a:rPr lang="zh-CN" altLang="en-US" sz="2800" b="1" dirty="0">
                <a:latin typeface="黑体" panose="02010609060101010101" pitchFamily="49" charset="-122"/>
                <a:ea typeface="黑体" panose="02010609060101010101" pitchFamily="49" charset="-122"/>
              </a:rPr>
              <a:t>科研物资协议供货</a:t>
            </a:r>
            <a:r>
              <a:rPr lang="en-US" altLang="zh-CN" sz="2800" b="1" dirty="0">
                <a:latin typeface="黑体" panose="02010609060101010101" pitchFamily="49" charset="-122"/>
                <a:ea typeface="黑体" panose="02010609060101010101" pitchFamily="49" charset="-122"/>
              </a:rPr>
              <a:t/>
            </a:r>
            <a:br>
              <a:rPr lang="en-US" altLang="zh-CN" sz="2800" b="1" dirty="0">
                <a:latin typeface="黑体" panose="02010609060101010101" pitchFamily="49" charset="-122"/>
                <a:ea typeface="黑体" panose="02010609060101010101" pitchFamily="49" charset="-122"/>
              </a:rPr>
            </a:br>
            <a:r>
              <a:rPr lang="zh-CN" altLang="en-US" sz="2800" b="1" dirty="0">
                <a:latin typeface="黑体" panose="02010609060101010101" pitchFamily="49" charset="-122"/>
                <a:ea typeface="黑体" panose="02010609060101010101" pitchFamily="49" charset="-122"/>
              </a:rPr>
              <a:t>电子商务</a:t>
            </a:r>
            <a:r>
              <a:rPr lang="zh-CN" altLang="en-US" sz="2800" b="1" dirty="0" smtClean="0">
                <a:latin typeface="黑体" panose="02010609060101010101" pitchFamily="49" charset="-122"/>
                <a:ea typeface="黑体" panose="02010609060101010101" pitchFamily="49" charset="-122"/>
              </a:rPr>
              <a:t>平台使用手册</a:t>
            </a:r>
            <a:endParaRPr lang="zh-CN" altLang="en-US" sz="2800" b="1" dirty="0">
              <a:latin typeface="黑体" panose="02010609060101010101" pitchFamily="49" charset="-122"/>
              <a:ea typeface="黑体" panose="02010609060101010101" pitchFamily="49" charset="-122"/>
              <a:sym typeface="宋体" pitchFamily="2" charset="-122"/>
            </a:endParaRPr>
          </a:p>
        </p:txBody>
      </p:sp>
      <p:sp>
        <p:nvSpPr>
          <p:cNvPr id="8" name="Rectangle 3">
            <a:extLst>
              <a:ext uri="{FF2B5EF4-FFF2-40B4-BE49-F238E27FC236}">
                <a16:creationId xmlns:a16="http://schemas.microsoft.com/office/drawing/2014/main" xmlns="" id="{5CCEC039-F6B3-0B4D-B5A5-44DF99AF4EEF}"/>
              </a:ext>
            </a:extLst>
          </p:cNvPr>
          <p:cNvSpPr>
            <a:spLocks noChangeArrowheads="1"/>
          </p:cNvSpPr>
          <p:nvPr/>
        </p:nvSpPr>
        <p:spPr bwMode="auto">
          <a:xfrm>
            <a:off x="-12700" y="6165231"/>
            <a:ext cx="12217400" cy="702297"/>
          </a:xfrm>
          <a:prstGeom prst="rect">
            <a:avLst/>
          </a:prstGeom>
          <a:solidFill>
            <a:srgbClr val="777777">
              <a:alpha val="50000"/>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Calibri" pitchFamily="34" charset="0"/>
              <a:sym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530942" y="1015131"/>
            <a:ext cx="10559845" cy="5665888"/>
          </a:xfrm>
          <a:prstGeom prst="rect">
            <a:avLst/>
          </a:prstGeom>
        </p:spPr>
      </p:pic>
      <p:sp>
        <p:nvSpPr>
          <p:cNvPr id="3" name="文本框 2"/>
          <p:cNvSpPr txBox="1"/>
          <p:nvPr/>
        </p:nvSpPr>
        <p:spPr>
          <a:xfrm>
            <a:off x="6869753" y="2853580"/>
            <a:ext cx="594804" cy="369332"/>
          </a:xfrm>
          <a:prstGeom prst="rect">
            <a:avLst/>
          </a:prstGeom>
          <a:noFill/>
          <a:ln>
            <a:solidFill>
              <a:srgbClr val="FF0000"/>
            </a:solidFill>
          </a:ln>
        </p:spPr>
        <p:txBody>
          <a:bodyPr wrap="square" rtlCol="0">
            <a:spAutoFit/>
          </a:bodyPr>
          <a:lstStyle/>
          <a:p>
            <a:r>
              <a:rPr lang="en-US" altLang="zh-CN" dirty="0" smtClean="0"/>
              <a:t>      </a:t>
            </a:r>
            <a:endParaRPr lang="zh-CN" altLang="en-US" dirty="0"/>
          </a:p>
        </p:txBody>
      </p:sp>
      <p:cxnSp>
        <p:nvCxnSpPr>
          <p:cNvPr id="6" name="直接箭头连接符 5"/>
          <p:cNvCxnSpPr>
            <a:stCxn id="3" idx="0"/>
          </p:cNvCxnSpPr>
          <p:nvPr/>
        </p:nvCxnSpPr>
        <p:spPr>
          <a:xfrm flipV="1">
            <a:off x="7167155" y="2578374"/>
            <a:ext cx="297402" cy="2752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4846" y="2284193"/>
            <a:ext cx="2236510" cy="400110"/>
          </a:xfrm>
          <a:prstGeom prst="rect">
            <a:avLst/>
          </a:prstGeom>
          <a:noFill/>
        </p:spPr>
        <p:txBody>
          <a:bodyPr wrap="none" rtlCol="0">
            <a:spAutoFit/>
          </a:bodyPr>
          <a:lstStyle/>
          <a:p>
            <a:r>
              <a:rPr lang="zh-CN" altLang="en-US" sz="1000" dirty="0" smtClean="0">
                <a:solidFill>
                  <a:srgbClr val="FF0000"/>
                </a:solidFill>
              </a:rPr>
              <a:t>对于暂时不需要购买的商品</a:t>
            </a:r>
            <a:endParaRPr lang="en-US" altLang="zh-CN" sz="1000" dirty="0" smtClean="0">
              <a:solidFill>
                <a:srgbClr val="FF0000"/>
              </a:solidFill>
            </a:endParaRPr>
          </a:p>
          <a:p>
            <a:r>
              <a:rPr lang="zh-CN" altLang="en-US" sz="1000" dirty="0" smtClean="0">
                <a:solidFill>
                  <a:srgbClr val="FF0000"/>
                </a:solidFill>
              </a:rPr>
              <a:t>可以加入收藏夹后再购物车里面删除</a:t>
            </a:r>
            <a:endParaRPr lang="zh-CN" altLang="en-US" sz="1000" dirty="0">
              <a:solidFill>
                <a:srgbClr val="FF0000"/>
              </a:solidFill>
            </a:endParaRPr>
          </a:p>
        </p:txBody>
      </p:sp>
      <p:sp>
        <p:nvSpPr>
          <p:cNvPr id="8" name="文本框 7"/>
          <p:cNvSpPr txBox="1"/>
          <p:nvPr/>
        </p:nvSpPr>
        <p:spPr>
          <a:xfrm>
            <a:off x="1253917" y="2148649"/>
            <a:ext cx="299922" cy="3139321"/>
          </a:xfrm>
          <a:prstGeom prst="rect">
            <a:avLst/>
          </a:prstGeom>
          <a:noFill/>
          <a:ln>
            <a:solidFill>
              <a:srgbClr val="FF0000"/>
            </a:solidFill>
          </a:ln>
        </p:spPr>
        <p:txBody>
          <a:bodyPr wrap="square" rtlCol="0">
            <a:spAutoFit/>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zh-CN" altLang="en-US" dirty="0"/>
          </a:p>
        </p:txBody>
      </p:sp>
      <p:cxnSp>
        <p:nvCxnSpPr>
          <p:cNvPr id="9" name="直接箭头连接符 8"/>
          <p:cNvCxnSpPr/>
          <p:nvPr/>
        </p:nvCxnSpPr>
        <p:spPr>
          <a:xfrm flipV="1">
            <a:off x="1521970" y="1830468"/>
            <a:ext cx="297402" cy="2752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74689" y="1607714"/>
            <a:ext cx="1172116" cy="261610"/>
          </a:xfrm>
          <a:prstGeom prst="rect">
            <a:avLst/>
          </a:prstGeom>
          <a:noFill/>
        </p:spPr>
        <p:txBody>
          <a:bodyPr wrap="none" rtlCol="0">
            <a:spAutoFit/>
          </a:bodyPr>
          <a:lstStyle/>
          <a:p>
            <a:r>
              <a:rPr lang="zh-CN" altLang="en-US" sz="1050" dirty="0" smtClean="0">
                <a:solidFill>
                  <a:srgbClr val="FF0000"/>
                </a:solidFill>
              </a:rPr>
              <a:t>全选和单选按钮</a:t>
            </a:r>
            <a:endParaRPr lang="zh-CN" altLang="en-US" sz="1050" dirty="0">
              <a:solidFill>
                <a:srgbClr val="FF0000"/>
              </a:solidFill>
            </a:endParaRPr>
          </a:p>
        </p:txBody>
      </p:sp>
      <p:sp>
        <p:nvSpPr>
          <p:cNvPr id="11" name="文本框 10"/>
          <p:cNvSpPr txBox="1"/>
          <p:nvPr/>
        </p:nvSpPr>
        <p:spPr>
          <a:xfrm>
            <a:off x="5587323" y="5916236"/>
            <a:ext cx="1413498" cy="369332"/>
          </a:xfrm>
          <a:prstGeom prst="rect">
            <a:avLst/>
          </a:prstGeom>
          <a:noFill/>
          <a:ln>
            <a:solidFill>
              <a:srgbClr val="FF0000"/>
            </a:solidFill>
          </a:ln>
        </p:spPr>
        <p:txBody>
          <a:bodyPr wrap="square" rtlCol="0">
            <a:spAutoFit/>
          </a:bodyPr>
          <a:lstStyle/>
          <a:p>
            <a:r>
              <a:rPr lang="en-US" altLang="zh-CN" dirty="0" smtClean="0"/>
              <a:t>      </a:t>
            </a:r>
            <a:endParaRPr lang="zh-CN" altLang="en-US" dirty="0"/>
          </a:p>
        </p:txBody>
      </p:sp>
      <p:cxnSp>
        <p:nvCxnSpPr>
          <p:cNvPr id="13" name="直接箭头连接符 12"/>
          <p:cNvCxnSpPr>
            <a:stCxn id="11" idx="0"/>
          </p:cNvCxnSpPr>
          <p:nvPr/>
        </p:nvCxnSpPr>
        <p:spPr>
          <a:xfrm flipH="1" flipV="1">
            <a:off x="5777038" y="5651625"/>
            <a:ext cx="517034" cy="2646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28231" y="5453120"/>
            <a:ext cx="1665841" cy="415498"/>
          </a:xfrm>
          <a:prstGeom prst="rect">
            <a:avLst/>
          </a:prstGeom>
          <a:noFill/>
        </p:spPr>
        <p:txBody>
          <a:bodyPr wrap="none" rtlCol="0">
            <a:spAutoFit/>
          </a:bodyPr>
          <a:lstStyle/>
          <a:p>
            <a:r>
              <a:rPr lang="zh-CN" altLang="en-US" sz="1050" dirty="0" smtClean="0">
                <a:solidFill>
                  <a:srgbClr val="FF0000"/>
                </a:solidFill>
              </a:rPr>
              <a:t>统计用户在购物车勾选的</a:t>
            </a:r>
            <a:endParaRPr lang="en-US" altLang="zh-CN" sz="1050" dirty="0" smtClean="0">
              <a:solidFill>
                <a:srgbClr val="FF0000"/>
              </a:solidFill>
            </a:endParaRPr>
          </a:p>
          <a:p>
            <a:r>
              <a:rPr lang="zh-CN" altLang="en-US" sz="1050" dirty="0" smtClean="0">
                <a:solidFill>
                  <a:srgbClr val="FF0000"/>
                </a:solidFill>
              </a:rPr>
              <a:t>商品数量和价格</a:t>
            </a:r>
            <a:endParaRPr lang="zh-CN" altLang="en-US" sz="1050" dirty="0">
              <a:solidFill>
                <a:srgbClr val="FF0000"/>
              </a:solidFill>
            </a:endParaRPr>
          </a:p>
        </p:txBody>
      </p:sp>
      <p:cxnSp>
        <p:nvCxnSpPr>
          <p:cNvPr id="19" name="直接箭头连接符 18"/>
          <p:cNvCxnSpPr/>
          <p:nvPr/>
        </p:nvCxnSpPr>
        <p:spPr>
          <a:xfrm flipH="1">
            <a:off x="6928745" y="6206138"/>
            <a:ext cx="445093" cy="217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432426" y="6394163"/>
            <a:ext cx="2204450" cy="253916"/>
          </a:xfrm>
          <a:prstGeom prst="rect">
            <a:avLst/>
          </a:prstGeom>
          <a:noFill/>
        </p:spPr>
        <p:txBody>
          <a:bodyPr wrap="none" rtlCol="0">
            <a:spAutoFit/>
          </a:bodyPr>
          <a:lstStyle/>
          <a:p>
            <a:r>
              <a:rPr lang="zh-CN" altLang="en-US" sz="1050" dirty="0" smtClean="0">
                <a:solidFill>
                  <a:srgbClr val="FF0000"/>
                </a:solidFill>
              </a:rPr>
              <a:t>提交购物车里面的信息，创建订单</a:t>
            </a:r>
            <a:endParaRPr lang="zh-CN" altLang="en-US" sz="1050" dirty="0">
              <a:solidFill>
                <a:srgbClr val="FF0000"/>
              </a:solidFill>
            </a:endParaRPr>
          </a:p>
        </p:txBody>
      </p:sp>
      <p:sp>
        <p:nvSpPr>
          <p:cNvPr id="14"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kumimoji="0" lang="zh-CN" altLang="en-US" sz="2400" b="1" i="0" u="none" strike="noStrike" kern="1200" cap="none" spc="0" normalizeH="0" baseline="0" noProof="0" dirty="0" smtClean="0">
                <a:ln>
                  <a:noFill/>
                </a:ln>
                <a:solidFill>
                  <a:srgbClr val="00B0F0"/>
                </a:solidFill>
                <a:effectLst/>
                <a:uLnTx/>
                <a:uFillTx/>
                <a:latin typeface="+mn-ea"/>
                <a:ea typeface="+mj-ea"/>
                <a:cs typeface="+mj-cs"/>
              </a:rPr>
              <a:t>购物车下单</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spTree>
    <p:extLst>
      <p:ext uri="{BB962C8B-B14F-4D97-AF65-F5344CB8AC3E}">
        <p14:creationId xmlns="" xmlns:p14="http://schemas.microsoft.com/office/powerpoint/2010/main" val="813924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939924" y="890648"/>
            <a:ext cx="8398695" cy="5661557"/>
          </a:xfrm>
          <a:prstGeom prst="rect">
            <a:avLst/>
          </a:prstGeom>
        </p:spPr>
      </p:pic>
      <p:sp>
        <p:nvSpPr>
          <p:cNvPr id="3" name="矩形 2"/>
          <p:cNvSpPr/>
          <p:nvPr/>
        </p:nvSpPr>
        <p:spPr>
          <a:xfrm>
            <a:off x="7849354" y="1303699"/>
            <a:ext cx="1303699" cy="162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sp>
        <p:nvSpPr>
          <p:cNvPr id="4" name="文本框 3"/>
          <p:cNvSpPr txBox="1"/>
          <p:nvPr/>
        </p:nvSpPr>
        <p:spPr>
          <a:xfrm>
            <a:off x="1846907" y="1629624"/>
            <a:ext cx="6165410" cy="3159659"/>
          </a:xfrm>
          <a:prstGeom prst="rect">
            <a:avLst/>
          </a:prstGeom>
          <a:noFill/>
          <a:ln>
            <a:solidFill>
              <a:srgbClr val="FF0000"/>
            </a:solidFill>
          </a:ln>
        </p:spPr>
        <p:txBody>
          <a:bodyPr wrap="square" rtlCol="0">
            <a:spAutoFit/>
          </a:bodyPr>
          <a:lstStyle/>
          <a:p>
            <a:endParaRPr lang="zh-CN" altLang="en-US" dirty="0"/>
          </a:p>
        </p:txBody>
      </p:sp>
      <p:cxnSp>
        <p:nvCxnSpPr>
          <p:cNvPr id="6" name="直接箭头连接符 5"/>
          <p:cNvCxnSpPr/>
          <p:nvPr/>
        </p:nvCxnSpPr>
        <p:spPr>
          <a:xfrm flipV="1">
            <a:off x="7116024" y="1140737"/>
            <a:ext cx="534154" cy="4888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401208" y="975996"/>
            <a:ext cx="1338828" cy="246221"/>
          </a:xfrm>
          <a:prstGeom prst="rect">
            <a:avLst/>
          </a:prstGeom>
          <a:noFill/>
        </p:spPr>
        <p:txBody>
          <a:bodyPr wrap="none" rtlCol="0">
            <a:spAutoFit/>
          </a:bodyPr>
          <a:lstStyle/>
          <a:p>
            <a:r>
              <a:rPr lang="zh-CN" altLang="en-US" sz="1000" dirty="0" smtClean="0">
                <a:solidFill>
                  <a:srgbClr val="FF0000"/>
                </a:solidFill>
              </a:rPr>
              <a:t>订单里商品详情列表</a:t>
            </a:r>
            <a:endParaRPr lang="zh-CN" altLang="en-US" sz="1000" dirty="0">
              <a:solidFill>
                <a:srgbClr val="FF0000"/>
              </a:solidFill>
            </a:endParaRPr>
          </a:p>
        </p:txBody>
      </p:sp>
      <p:sp>
        <p:nvSpPr>
          <p:cNvPr id="8" name="文本框 7"/>
          <p:cNvSpPr txBox="1"/>
          <p:nvPr/>
        </p:nvSpPr>
        <p:spPr>
          <a:xfrm>
            <a:off x="1846907" y="4952246"/>
            <a:ext cx="4445251" cy="796704"/>
          </a:xfrm>
          <a:prstGeom prst="rect">
            <a:avLst/>
          </a:prstGeom>
          <a:noFill/>
          <a:ln>
            <a:solidFill>
              <a:srgbClr val="FF0000"/>
            </a:solidFill>
          </a:ln>
        </p:spPr>
        <p:txBody>
          <a:bodyPr wrap="square" rtlCol="0">
            <a:spAutoFit/>
          </a:bodyPr>
          <a:lstStyle/>
          <a:p>
            <a:endParaRPr lang="zh-CN" altLang="en-US" dirty="0"/>
          </a:p>
        </p:txBody>
      </p:sp>
      <p:cxnSp>
        <p:nvCxnSpPr>
          <p:cNvPr id="10" name="直接箭头连接符 9"/>
          <p:cNvCxnSpPr/>
          <p:nvPr/>
        </p:nvCxnSpPr>
        <p:spPr>
          <a:xfrm>
            <a:off x="6292158" y="5350598"/>
            <a:ext cx="28971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494709" y="5062057"/>
            <a:ext cx="1531188" cy="577081"/>
          </a:xfrm>
          <a:prstGeom prst="rect">
            <a:avLst/>
          </a:prstGeom>
          <a:noFill/>
        </p:spPr>
        <p:txBody>
          <a:bodyPr wrap="none" rtlCol="0">
            <a:spAutoFit/>
          </a:bodyPr>
          <a:lstStyle/>
          <a:p>
            <a:r>
              <a:rPr lang="zh-CN" altLang="en-US" sz="1050" dirty="0" smtClean="0">
                <a:solidFill>
                  <a:srgbClr val="FF0000"/>
                </a:solidFill>
              </a:rPr>
              <a:t>订单收货人信息</a:t>
            </a:r>
            <a:endParaRPr lang="en-US" altLang="zh-CN" sz="1050" dirty="0" smtClean="0">
              <a:solidFill>
                <a:srgbClr val="FF0000"/>
              </a:solidFill>
            </a:endParaRPr>
          </a:p>
          <a:p>
            <a:r>
              <a:rPr lang="zh-CN" altLang="en-US" sz="1050" dirty="0" smtClean="0">
                <a:solidFill>
                  <a:srgbClr val="FF0000"/>
                </a:solidFill>
              </a:rPr>
              <a:t>此处配送地址可以</a:t>
            </a:r>
            <a:endParaRPr lang="en-US" altLang="zh-CN" sz="1050" dirty="0" smtClean="0">
              <a:solidFill>
                <a:srgbClr val="FF0000"/>
              </a:solidFill>
            </a:endParaRPr>
          </a:p>
          <a:p>
            <a:r>
              <a:rPr lang="zh-CN" altLang="en-US" sz="1050" dirty="0" smtClean="0">
                <a:solidFill>
                  <a:srgbClr val="FF0000"/>
                </a:solidFill>
              </a:rPr>
              <a:t>选择也有地址也可新增</a:t>
            </a:r>
            <a:endParaRPr lang="zh-CN" altLang="en-US" sz="1050" dirty="0">
              <a:solidFill>
                <a:srgbClr val="FF0000"/>
              </a:solidFill>
            </a:endParaRPr>
          </a:p>
        </p:txBody>
      </p:sp>
      <p:cxnSp>
        <p:nvCxnSpPr>
          <p:cNvPr id="13" name="直接箭头连接符 12"/>
          <p:cNvCxnSpPr/>
          <p:nvPr/>
        </p:nvCxnSpPr>
        <p:spPr>
          <a:xfrm flipH="1" flipV="1">
            <a:off x="6355533" y="6029608"/>
            <a:ext cx="1294645" cy="1086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060887" y="5873011"/>
            <a:ext cx="1595309" cy="430887"/>
          </a:xfrm>
          <a:prstGeom prst="rect">
            <a:avLst/>
          </a:prstGeom>
          <a:noFill/>
        </p:spPr>
        <p:txBody>
          <a:bodyPr wrap="none" rtlCol="0">
            <a:spAutoFit/>
          </a:bodyPr>
          <a:lstStyle/>
          <a:p>
            <a:r>
              <a:rPr lang="zh-CN" altLang="en-US" sz="1100" dirty="0" smtClean="0">
                <a:solidFill>
                  <a:srgbClr val="FF0000"/>
                </a:solidFill>
              </a:rPr>
              <a:t>填写好收货人信息</a:t>
            </a:r>
            <a:endParaRPr lang="en-US" altLang="zh-CN" sz="1100" dirty="0" smtClean="0">
              <a:solidFill>
                <a:srgbClr val="FF0000"/>
              </a:solidFill>
            </a:endParaRPr>
          </a:p>
          <a:p>
            <a:r>
              <a:rPr lang="zh-CN" altLang="en-US" sz="1100" dirty="0" smtClean="0">
                <a:solidFill>
                  <a:srgbClr val="FF0000"/>
                </a:solidFill>
              </a:rPr>
              <a:t>提交订单生成订单编号</a:t>
            </a:r>
            <a:endParaRPr lang="zh-CN" altLang="en-US" sz="1100" dirty="0">
              <a:solidFill>
                <a:srgbClr val="FF0000"/>
              </a:solidFill>
            </a:endParaRPr>
          </a:p>
        </p:txBody>
      </p:sp>
      <p:sp>
        <p:nvSpPr>
          <p:cNvPr id="12"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lang="zh-CN" altLang="en-US" sz="2400" b="1" dirty="0" smtClean="0">
                <a:solidFill>
                  <a:srgbClr val="00B0F0"/>
                </a:solidFill>
                <a:latin typeface="+mn-ea"/>
                <a:ea typeface="+mj-ea"/>
                <a:cs typeface="+mj-cs"/>
              </a:rPr>
              <a:t>生成订单</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spTree>
    <p:extLst>
      <p:ext uri="{BB962C8B-B14F-4D97-AF65-F5344CB8AC3E}">
        <p14:creationId xmlns="" xmlns:p14="http://schemas.microsoft.com/office/powerpoint/2010/main" val="110882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kumimoji="0" lang="zh-CN" altLang="en-US" sz="2400" b="1" i="0" u="none" strike="noStrike" kern="1200" cap="none" spc="0" normalizeH="0" baseline="0" noProof="0" dirty="0" smtClean="0">
                <a:ln>
                  <a:noFill/>
                </a:ln>
                <a:solidFill>
                  <a:srgbClr val="00B0F0"/>
                </a:solidFill>
                <a:effectLst/>
                <a:uLnTx/>
                <a:uFillTx/>
                <a:latin typeface="+mn-ea"/>
                <a:ea typeface="+mj-ea"/>
                <a:cs typeface="+mj-cs"/>
              </a:rPr>
              <a:t>确认订单信息</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pic>
        <p:nvPicPr>
          <p:cNvPr id="15" name="图片 14"/>
          <p:cNvPicPr/>
          <p:nvPr/>
        </p:nvPicPr>
        <p:blipFill>
          <a:blip r:embed="rId2" cstate="print"/>
          <a:stretch>
            <a:fillRect/>
          </a:stretch>
        </p:blipFill>
        <p:spPr>
          <a:xfrm>
            <a:off x="1556303" y="1194537"/>
            <a:ext cx="9534484" cy="5088275"/>
          </a:xfrm>
          <a:prstGeom prst="rect">
            <a:avLst/>
          </a:prstGeom>
        </p:spPr>
      </p:pic>
    </p:spTree>
    <p:extLst>
      <p:ext uri="{BB962C8B-B14F-4D97-AF65-F5344CB8AC3E}">
        <p14:creationId xmlns="" xmlns:p14="http://schemas.microsoft.com/office/powerpoint/2010/main" val="110882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lang="zh-CN" altLang="zh-CN" sz="2400" b="1" dirty="0" smtClean="0">
                <a:solidFill>
                  <a:srgbClr val="00B0F0"/>
                </a:solidFill>
              </a:rPr>
              <a:t>预览订单详情</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pic>
        <p:nvPicPr>
          <p:cNvPr id="4" name="图片 3"/>
          <p:cNvPicPr/>
          <p:nvPr/>
        </p:nvPicPr>
        <p:blipFill>
          <a:blip r:embed="rId2" cstate="print"/>
          <a:stretch>
            <a:fillRect/>
          </a:stretch>
        </p:blipFill>
        <p:spPr>
          <a:xfrm>
            <a:off x="1630045" y="1087662"/>
            <a:ext cx="9549232" cy="4737951"/>
          </a:xfrm>
          <a:prstGeom prst="rect">
            <a:avLst/>
          </a:prstGeom>
        </p:spPr>
      </p:pic>
      <p:sp>
        <p:nvSpPr>
          <p:cNvPr id="5" name="TextBox 4"/>
          <p:cNvSpPr txBox="1"/>
          <p:nvPr/>
        </p:nvSpPr>
        <p:spPr>
          <a:xfrm>
            <a:off x="988140" y="5973097"/>
            <a:ext cx="9910916" cy="369332"/>
          </a:xfrm>
          <a:prstGeom prst="rect">
            <a:avLst/>
          </a:prstGeom>
          <a:noFill/>
        </p:spPr>
        <p:txBody>
          <a:bodyPr wrap="square" rtlCol="0">
            <a:spAutoFit/>
          </a:bodyPr>
          <a:lstStyle/>
          <a:p>
            <a:r>
              <a:rPr lang="zh-CN" altLang="zh-CN" b="1" dirty="0" smtClean="0"/>
              <a:t>对于科研团队普通成员，超出免审金额，需要等待团队负责人或者</a:t>
            </a:r>
            <a:r>
              <a:rPr lang="en-US" altLang="zh-CN" b="1" dirty="0" smtClean="0"/>
              <a:t>PI</a:t>
            </a:r>
            <a:r>
              <a:rPr lang="zh-CN" altLang="zh-CN" b="1" dirty="0" smtClean="0"/>
              <a:t>管家审核完之后才允许支付</a:t>
            </a:r>
          </a:p>
        </p:txBody>
      </p:sp>
    </p:spTree>
    <p:extLst>
      <p:ext uri="{BB962C8B-B14F-4D97-AF65-F5344CB8AC3E}">
        <p14:creationId xmlns="" xmlns:p14="http://schemas.microsoft.com/office/powerpoint/2010/main" val="110882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kumimoji="0" lang="zh-CN" altLang="en-US" sz="2400" b="1" i="0" u="none" strike="noStrike" kern="1200" cap="none" spc="0" normalizeH="0" baseline="0" noProof="0" dirty="0" smtClean="0">
                <a:ln>
                  <a:noFill/>
                </a:ln>
                <a:solidFill>
                  <a:srgbClr val="00B0F0"/>
                </a:solidFill>
                <a:effectLst/>
                <a:uLnTx/>
                <a:uFillTx/>
                <a:latin typeface="+mn-ea"/>
                <a:ea typeface="+mj-ea"/>
                <a:cs typeface="+mj-cs"/>
              </a:rPr>
              <a:t>订单管理</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sp>
        <p:nvSpPr>
          <p:cNvPr id="5" name="TextBox 4"/>
          <p:cNvSpPr txBox="1"/>
          <p:nvPr/>
        </p:nvSpPr>
        <p:spPr>
          <a:xfrm>
            <a:off x="988140" y="5973097"/>
            <a:ext cx="9910916" cy="369332"/>
          </a:xfrm>
          <a:prstGeom prst="rect">
            <a:avLst/>
          </a:prstGeom>
          <a:noFill/>
        </p:spPr>
        <p:txBody>
          <a:bodyPr wrap="square" rtlCol="0">
            <a:spAutoFit/>
          </a:bodyPr>
          <a:lstStyle/>
          <a:p>
            <a:r>
              <a:rPr lang="zh-CN" altLang="zh-CN" b="1" dirty="0" smtClean="0"/>
              <a:t>对于科研团队普通成员，超出免审金额，需要等待团队负责人或者</a:t>
            </a:r>
            <a:r>
              <a:rPr lang="en-US" altLang="zh-CN" b="1" dirty="0" smtClean="0"/>
              <a:t>PI</a:t>
            </a:r>
            <a:r>
              <a:rPr lang="zh-CN" altLang="zh-CN" b="1" dirty="0" smtClean="0"/>
              <a:t>管家审核完之后才允许支付</a:t>
            </a:r>
          </a:p>
        </p:txBody>
      </p:sp>
      <p:pic>
        <p:nvPicPr>
          <p:cNvPr id="6" name="图片 5" descr="C:\Users\Gzh\AppData\Local\Temp\1552466829(1).png"/>
          <p:cNvPicPr/>
          <p:nvPr/>
        </p:nvPicPr>
        <p:blipFill>
          <a:blip r:embed="rId2" cstate="print"/>
          <a:srcRect/>
          <a:stretch>
            <a:fillRect/>
          </a:stretch>
        </p:blipFill>
        <p:spPr bwMode="auto">
          <a:xfrm>
            <a:off x="1010612" y="1143600"/>
            <a:ext cx="10035929" cy="4800000"/>
          </a:xfrm>
          <a:prstGeom prst="rect">
            <a:avLst/>
          </a:prstGeom>
          <a:noFill/>
          <a:ln w="9525">
            <a:noFill/>
            <a:miter lim="800000"/>
            <a:headEnd/>
            <a:tailEnd/>
          </a:ln>
        </p:spPr>
      </p:pic>
    </p:spTree>
    <p:extLst>
      <p:ext uri="{BB962C8B-B14F-4D97-AF65-F5344CB8AC3E}">
        <p14:creationId xmlns="" xmlns:p14="http://schemas.microsoft.com/office/powerpoint/2010/main" val="11088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kumimoji="0" lang="zh-CN" altLang="en-US" sz="2400" b="1" i="0" u="none" strike="noStrike" kern="1200" cap="none" spc="0" normalizeH="0" baseline="0" noProof="0" dirty="0" smtClean="0">
                <a:ln>
                  <a:noFill/>
                </a:ln>
                <a:solidFill>
                  <a:srgbClr val="00B0F0"/>
                </a:solidFill>
                <a:effectLst/>
                <a:uLnTx/>
                <a:uFillTx/>
                <a:latin typeface="+mn-ea"/>
                <a:ea typeface="+mj-ea"/>
                <a:cs typeface="+mj-cs"/>
              </a:rPr>
              <a:t>订单审核</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pic>
        <p:nvPicPr>
          <p:cNvPr id="7" name="图片 6" descr="C:\Users\Gzh\AppData\Local\Temp\1552466863(1).png"/>
          <p:cNvPicPr/>
          <p:nvPr/>
        </p:nvPicPr>
        <p:blipFill>
          <a:blip r:embed="rId2" cstate="print"/>
          <a:srcRect/>
          <a:stretch>
            <a:fillRect/>
          </a:stretch>
        </p:blipFill>
        <p:spPr bwMode="auto">
          <a:xfrm>
            <a:off x="1025360" y="834418"/>
            <a:ext cx="10345645" cy="5507388"/>
          </a:xfrm>
          <a:prstGeom prst="rect">
            <a:avLst/>
          </a:prstGeom>
          <a:noFill/>
          <a:ln w="9525">
            <a:noFill/>
            <a:miter lim="800000"/>
            <a:headEnd/>
            <a:tailEnd/>
          </a:ln>
        </p:spPr>
      </p:pic>
    </p:spTree>
    <p:extLst>
      <p:ext uri="{BB962C8B-B14F-4D97-AF65-F5344CB8AC3E}">
        <p14:creationId xmlns="" xmlns:p14="http://schemas.microsoft.com/office/powerpoint/2010/main" val="110882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kumimoji="0" lang="zh-CN" altLang="en-US" sz="2400" b="1" i="0" u="none" strike="noStrike" kern="1200" cap="none" spc="0" normalizeH="0" baseline="0" noProof="0" dirty="0" smtClean="0">
                <a:ln>
                  <a:noFill/>
                </a:ln>
                <a:solidFill>
                  <a:srgbClr val="00B0F0"/>
                </a:solidFill>
                <a:effectLst/>
                <a:uLnTx/>
                <a:uFillTx/>
                <a:latin typeface="+mn-ea"/>
                <a:ea typeface="+mj-ea"/>
                <a:cs typeface="+mj-cs"/>
              </a:rPr>
              <a:t>订单支付</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451824" y="1140389"/>
            <a:ext cx="11395053" cy="5186669"/>
          </a:xfrm>
          <a:prstGeom prst="rect">
            <a:avLst/>
          </a:prstGeom>
          <a:noFill/>
          <a:ln w="9525">
            <a:noFill/>
            <a:miter lim="800000"/>
            <a:headEnd/>
            <a:tailEnd/>
          </a:ln>
        </p:spPr>
      </p:pic>
      <p:sp>
        <p:nvSpPr>
          <p:cNvPr id="5" name="矩形 4"/>
          <p:cNvSpPr/>
          <p:nvPr/>
        </p:nvSpPr>
        <p:spPr>
          <a:xfrm>
            <a:off x="1150374" y="4114800"/>
            <a:ext cx="825910" cy="353961"/>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1991033" y="4291781"/>
            <a:ext cx="3097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300750" y="4291781"/>
            <a:ext cx="14748" cy="12388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1799303" y="5515897"/>
            <a:ext cx="51619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75187" y="5161935"/>
            <a:ext cx="1238865" cy="973394"/>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70C0"/>
                </a:solidFill>
              </a:rPr>
              <a:t>可直接通过公务卡支付，金额较大时可通过财务部走银行转账流程</a:t>
            </a:r>
            <a:endParaRPr lang="zh-CN" altLang="en-US" sz="1200" b="1" dirty="0">
              <a:solidFill>
                <a:srgbClr val="0070C0"/>
              </a:solidFill>
            </a:endParaRPr>
          </a:p>
        </p:txBody>
      </p:sp>
    </p:spTree>
    <p:extLst>
      <p:ext uri="{BB962C8B-B14F-4D97-AF65-F5344CB8AC3E}">
        <p14:creationId xmlns="" xmlns:p14="http://schemas.microsoft.com/office/powerpoint/2010/main" val="110882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lang="zh-CN" altLang="en-US" sz="2400" b="1" dirty="0" smtClean="0">
                <a:solidFill>
                  <a:srgbClr val="00B0F0"/>
                </a:solidFill>
                <a:latin typeface="+mn-ea"/>
                <a:ea typeface="+mj-ea"/>
                <a:cs typeface="+mj-cs"/>
              </a:rPr>
              <a:t>免审金额设置</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pic>
        <p:nvPicPr>
          <p:cNvPr id="4" name="图片 3" descr="C:\Users\Gzh\AppData\Local\Temp\1552467103(1).png"/>
          <p:cNvPicPr/>
          <p:nvPr/>
        </p:nvPicPr>
        <p:blipFill>
          <a:blip r:embed="rId2" cstate="print"/>
          <a:srcRect/>
          <a:stretch>
            <a:fillRect/>
          </a:stretch>
        </p:blipFill>
        <p:spPr bwMode="auto">
          <a:xfrm>
            <a:off x="1099103" y="1170470"/>
            <a:ext cx="9991684" cy="4478161"/>
          </a:xfrm>
          <a:prstGeom prst="rect">
            <a:avLst/>
          </a:prstGeom>
          <a:noFill/>
          <a:ln w="9525">
            <a:noFill/>
            <a:miter lim="800000"/>
            <a:headEnd/>
            <a:tailEnd/>
          </a:ln>
        </p:spPr>
      </p:pic>
      <p:sp>
        <p:nvSpPr>
          <p:cNvPr id="5" name="TextBox 4"/>
          <p:cNvSpPr txBox="1"/>
          <p:nvPr/>
        </p:nvSpPr>
        <p:spPr>
          <a:xfrm>
            <a:off x="988140" y="5973097"/>
            <a:ext cx="9910916" cy="369332"/>
          </a:xfrm>
          <a:prstGeom prst="rect">
            <a:avLst/>
          </a:prstGeom>
          <a:noFill/>
        </p:spPr>
        <p:txBody>
          <a:bodyPr wrap="square" rtlCol="0">
            <a:spAutoFit/>
          </a:bodyPr>
          <a:lstStyle/>
          <a:p>
            <a:r>
              <a:rPr lang="zh-CN" altLang="zh-CN" b="1" dirty="0" smtClean="0"/>
              <a:t>团队负责人或者</a:t>
            </a:r>
            <a:r>
              <a:rPr lang="en-US" altLang="zh-CN" b="1" dirty="0" smtClean="0"/>
              <a:t>PI</a:t>
            </a:r>
            <a:r>
              <a:rPr lang="zh-CN" altLang="zh-CN" b="1" dirty="0" smtClean="0"/>
              <a:t>管家</a:t>
            </a:r>
            <a:r>
              <a:rPr lang="zh-CN" altLang="en-US" b="1" dirty="0" smtClean="0"/>
              <a:t>可</a:t>
            </a:r>
            <a:r>
              <a:rPr lang="zh-CN" altLang="zh-CN" b="1" dirty="0" smtClean="0"/>
              <a:t>设置免审金额</a:t>
            </a:r>
          </a:p>
        </p:txBody>
      </p:sp>
    </p:spTree>
    <p:extLst>
      <p:ext uri="{BB962C8B-B14F-4D97-AF65-F5344CB8AC3E}">
        <p14:creationId xmlns="" xmlns:p14="http://schemas.microsoft.com/office/powerpoint/2010/main" val="110882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kumimoji="0" lang="zh-CN" altLang="en-US" sz="2400" b="1" i="0" u="none" strike="noStrike" kern="1200" cap="none" spc="0" normalizeH="0" baseline="0" noProof="0" dirty="0" smtClean="0">
                <a:ln>
                  <a:noFill/>
                </a:ln>
                <a:solidFill>
                  <a:srgbClr val="00B0F0"/>
                </a:solidFill>
                <a:effectLst/>
                <a:uLnTx/>
                <a:uFillTx/>
                <a:latin typeface="+mn-ea"/>
                <a:ea typeface="+mj-ea"/>
                <a:cs typeface="+mj-cs"/>
              </a:rPr>
              <a:t>系统分析</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sp>
        <p:nvSpPr>
          <p:cNvPr id="5" name="TextBox 4"/>
          <p:cNvSpPr txBox="1"/>
          <p:nvPr/>
        </p:nvSpPr>
        <p:spPr>
          <a:xfrm>
            <a:off x="1563312" y="5973097"/>
            <a:ext cx="9910916" cy="369332"/>
          </a:xfrm>
          <a:prstGeom prst="rect">
            <a:avLst/>
          </a:prstGeom>
          <a:noFill/>
        </p:spPr>
        <p:txBody>
          <a:bodyPr wrap="square" rtlCol="0">
            <a:spAutoFit/>
          </a:bodyPr>
          <a:lstStyle/>
          <a:p>
            <a:r>
              <a:rPr lang="zh-CN" altLang="en-US" b="1" dirty="0" smtClean="0"/>
              <a:t>科研团队可对组</a:t>
            </a:r>
            <a:r>
              <a:rPr lang="zh-CN" altLang="en-US" b="1" dirty="0" smtClean="0"/>
              <a:t>内成员商品</a:t>
            </a:r>
            <a:r>
              <a:rPr lang="zh-CN" altLang="en-US" b="1" dirty="0" smtClean="0"/>
              <a:t>的采购</a:t>
            </a:r>
            <a:r>
              <a:rPr lang="zh-CN" altLang="en-US" b="1" dirty="0" smtClean="0"/>
              <a:t>情况进行</a:t>
            </a:r>
            <a:r>
              <a:rPr lang="zh-CN" altLang="en-US" b="1" dirty="0" smtClean="0"/>
              <a:t>定期统计</a:t>
            </a:r>
            <a:endParaRPr lang="zh-CN" altLang="zh-CN" b="1" dirty="0" smtClean="0"/>
          </a:p>
        </p:txBody>
      </p:sp>
      <p:pic>
        <p:nvPicPr>
          <p:cNvPr id="1026" name="Picture 2"/>
          <p:cNvPicPr>
            <a:picLocks noChangeAspect="1" noChangeArrowheads="1"/>
          </p:cNvPicPr>
          <p:nvPr/>
        </p:nvPicPr>
        <p:blipFill>
          <a:blip r:embed="rId2" cstate="print"/>
          <a:srcRect/>
          <a:stretch>
            <a:fillRect/>
          </a:stretch>
        </p:blipFill>
        <p:spPr bwMode="auto">
          <a:xfrm>
            <a:off x="1450559" y="937170"/>
            <a:ext cx="8917551" cy="4997058"/>
          </a:xfrm>
          <a:prstGeom prst="rect">
            <a:avLst/>
          </a:prstGeom>
          <a:noFill/>
          <a:ln w="9525">
            <a:noFill/>
            <a:miter lim="800000"/>
            <a:headEnd/>
            <a:tailEnd/>
          </a:ln>
        </p:spPr>
      </p:pic>
    </p:spTree>
    <p:extLst>
      <p:ext uri="{BB962C8B-B14F-4D97-AF65-F5344CB8AC3E}">
        <p14:creationId xmlns="" xmlns:p14="http://schemas.microsoft.com/office/powerpoint/2010/main" val="110882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pic>
      <p:sp>
        <p:nvSpPr>
          <p:cNvPr id="46083" name="矩形 8"/>
          <p:cNvSpPr>
            <a:spLocks noChangeArrowheads="1"/>
          </p:cNvSpPr>
          <p:nvPr/>
        </p:nvSpPr>
        <p:spPr bwMode="auto">
          <a:xfrm>
            <a:off x="-2115" y="2205038"/>
            <a:ext cx="12192001" cy="2209800"/>
          </a:xfrm>
          <a:prstGeom prst="rect">
            <a:avLst/>
          </a:prstGeom>
          <a:solidFill>
            <a:srgbClr val="0022CC">
              <a:alpha val="79999"/>
            </a:srgbClr>
          </a:solidFill>
          <a:ln>
            <a:noFill/>
          </a:ln>
          <a:extLst>
            <a:ext uri="{91240B29-F687-4F45-9708-019B960494DF}">
              <a14:hiddenLine xmlns:a14="http://schemas.microsoft.com/office/drawing/2010/main" xmlns=""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6084" name="矩形 10"/>
          <p:cNvSpPr>
            <a:spLocks noChangeArrowheads="1"/>
          </p:cNvSpPr>
          <p:nvPr/>
        </p:nvSpPr>
        <p:spPr bwMode="auto">
          <a:xfrm>
            <a:off x="-2115" y="2205038"/>
            <a:ext cx="12192001" cy="2209800"/>
          </a:xfrm>
          <a:prstGeom prst="rect">
            <a:avLst/>
          </a:prstGeom>
          <a:solidFill>
            <a:srgbClr val="000000">
              <a:alpha val="51999"/>
            </a:srgbClr>
          </a:solidFill>
          <a:ln>
            <a:noFill/>
          </a:ln>
          <a:extLst>
            <a:ext uri="{91240B29-F687-4F45-9708-019B960494DF}">
              <a14:hiddenLine xmlns:a14="http://schemas.microsoft.com/office/drawing/2010/main" xmlns="" w="25400" cap="flat" cmpd="sng">
                <a:solidFill>
                  <a:srgbClr val="395E8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6086" name="文本占位符 6"/>
          <p:cNvSpPr>
            <a:spLocks noGrp="1" noChangeArrowheads="1"/>
          </p:cNvSpPr>
          <p:nvPr>
            <p:ph type="body" idx="4294967295"/>
          </p:nvPr>
        </p:nvSpPr>
        <p:spPr bwMode="auto">
          <a:xfrm>
            <a:off x="963084" y="2565400"/>
            <a:ext cx="10363200" cy="14986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indent="0" algn="ctr">
              <a:buNone/>
            </a:pPr>
            <a:r>
              <a:rPr lang="zh-CN" altLang="en-US" sz="4800" dirty="0">
                <a:solidFill>
                  <a:schemeClr val="bg1"/>
                </a:solidFill>
              </a:rPr>
              <a:t>敬请指导！</a:t>
            </a:r>
            <a:endParaRPr lang="zh-CN" altLang="zh-CN" sz="4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altLang="zh-CN" sz="2400" b="1" i="0" u="none" strike="noStrike" kern="1200" cap="none" spc="0" normalizeH="0" baseline="0" noProof="0" dirty="0" smtClean="0">
                <a:ln>
                  <a:noFill/>
                </a:ln>
                <a:solidFill>
                  <a:srgbClr val="00B0F0"/>
                </a:solidFill>
                <a:effectLst/>
                <a:uLnTx/>
                <a:uFillTx/>
                <a:latin typeface="+mn-ea"/>
                <a:ea typeface="+mj-ea"/>
                <a:cs typeface="+mj-cs"/>
              </a:rPr>
              <a:t>E-Smart</a:t>
            </a:r>
            <a:r>
              <a:rPr kumimoji="0" lang="zh-CN" altLang="en-US" sz="2400" b="1" i="0" u="none" strike="noStrike" kern="1200" cap="none" spc="0" normalizeH="0" baseline="0" noProof="0" dirty="0" smtClean="0">
                <a:ln>
                  <a:noFill/>
                </a:ln>
                <a:solidFill>
                  <a:srgbClr val="00B0F0"/>
                </a:solidFill>
                <a:effectLst/>
                <a:uLnTx/>
                <a:uFillTx/>
                <a:latin typeface="+mn-ea"/>
                <a:ea typeface="+mj-ea"/>
                <a:cs typeface="+mj-cs"/>
              </a:rPr>
              <a:t>平台简介</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pic>
        <p:nvPicPr>
          <p:cNvPr id="37" name="图片 36"/>
          <p:cNvPicPr>
            <a:picLocks noChangeAspect="1"/>
          </p:cNvPicPr>
          <p:nvPr/>
        </p:nvPicPr>
        <p:blipFill>
          <a:blip r:embed="rId2" cstate="print">
            <a:alphaModFix amt="93000"/>
            <a:extLst>
              <a:ext uri="{28A0092B-C50C-407E-A947-70E740481C1C}">
                <a14:useLocalDpi xmlns:a14="http://schemas.microsoft.com/office/drawing/2010/main" xmlns="" val="0"/>
              </a:ext>
            </a:extLst>
          </a:blip>
          <a:stretch>
            <a:fillRect/>
          </a:stretch>
        </p:blipFill>
        <p:spPr>
          <a:xfrm>
            <a:off x="1126100" y="1009455"/>
            <a:ext cx="9581228" cy="5414301"/>
          </a:xfrm>
          <a:prstGeom prst="rect">
            <a:avLst/>
          </a:prstGeom>
        </p:spPr>
      </p:pic>
      <p:sp>
        <p:nvSpPr>
          <p:cNvPr id="40" name="文本框 4"/>
          <p:cNvSpPr txBox="1"/>
          <p:nvPr/>
        </p:nvSpPr>
        <p:spPr>
          <a:xfrm>
            <a:off x="7840345" y="1662712"/>
            <a:ext cx="2160180" cy="646331"/>
          </a:xfrm>
          <a:prstGeom prst="rect">
            <a:avLst/>
          </a:prstGeom>
          <a:noFill/>
        </p:spPr>
        <p:txBody>
          <a:bodyPr wrap="square" rtlCol="0">
            <a:spAutoFit/>
          </a:bodyPr>
          <a:lstStyle/>
          <a:p>
            <a:r>
              <a:rPr kumimoji="1" lang="en-US" altLang="zh-CN" dirty="0">
                <a:solidFill>
                  <a:schemeClr val="bg1">
                    <a:lumMod val="95000"/>
                  </a:schemeClr>
                </a:solidFill>
                <a:latin typeface="+mn-ea"/>
                <a:ea typeface="+mn-ea"/>
              </a:rPr>
              <a:t>E-Smart</a:t>
            </a:r>
          </a:p>
          <a:p>
            <a:r>
              <a:rPr kumimoji="1" lang="zh-CN" altLang="en-US" dirty="0">
                <a:solidFill>
                  <a:schemeClr val="bg1">
                    <a:lumMod val="95000"/>
                  </a:schemeClr>
                </a:solidFill>
                <a:latin typeface="+mn-ea"/>
                <a:ea typeface="+mn-ea"/>
              </a:rPr>
              <a:t>科研物资供应平台</a:t>
            </a:r>
          </a:p>
        </p:txBody>
      </p:sp>
      <p:sp>
        <p:nvSpPr>
          <p:cNvPr id="43" name="文本框 7"/>
          <p:cNvSpPr txBox="1"/>
          <p:nvPr/>
        </p:nvSpPr>
        <p:spPr>
          <a:xfrm>
            <a:off x="7781350" y="2238937"/>
            <a:ext cx="2420733" cy="3637919"/>
          </a:xfrm>
          <a:prstGeom prst="rect">
            <a:avLst/>
          </a:prstGeom>
          <a:noFill/>
        </p:spPr>
        <p:txBody>
          <a:bodyPr wrap="square" rtlCol="0">
            <a:spAutoFit/>
          </a:bodyPr>
          <a:lstStyle/>
          <a:p>
            <a:pPr>
              <a:lnSpc>
                <a:spcPct val="120000"/>
              </a:lnSpc>
            </a:pPr>
            <a:r>
              <a:rPr kumimoji="1" lang="en-US" altLang="zh-CN" sz="1200" dirty="0">
                <a:solidFill>
                  <a:schemeClr val="bg1">
                    <a:lumMod val="95000"/>
                  </a:schemeClr>
                </a:solidFill>
                <a:latin typeface="Hiragino Sans GB W3" charset="-122"/>
                <a:ea typeface="Hiragino Sans GB W3" charset="-122"/>
                <a:cs typeface="Hiragino Sans GB W3" charset="-122"/>
              </a:rPr>
              <a:t>E-Smart</a:t>
            </a:r>
            <a:r>
              <a:rPr kumimoji="1" lang="zh-CN" altLang="en-US" sz="1200" dirty="0">
                <a:solidFill>
                  <a:schemeClr val="bg1">
                    <a:lumMod val="95000"/>
                  </a:schemeClr>
                </a:solidFill>
                <a:latin typeface="Hiragino Sans GB W3" charset="-122"/>
                <a:ea typeface="Hiragino Sans GB W3" charset="-122"/>
                <a:cs typeface="Hiragino Sans GB W3" charset="-122"/>
              </a:rPr>
              <a:t>科研物资协议供货</a:t>
            </a:r>
            <a:br>
              <a:rPr kumimoji="1" lang="zh-CN" altLang="en-US" sz="1200" dirty="0">
                <a:solidFill>
                  <a:schemeClr val="bg1">
                    <a:lumMod val="95000"/>
                  </a:schemeClr>
                </a:solidFill>
                <a:latin typeface="Hiragino Sans GB W3" charset="-122"/>
                <a:ea typeface="Hiragino Sans GB W3" charset="-122"/>
                <a:cs typeface="Hiragino Sans GB W3" charset="-122"/>
              </a:rPr>
            </a:br>
            <a:r>
              <a:rPr kumimoji="1" lang="zh-CN" altLang="en-US" sz="1200" dirty="0">
                <a:solidFill>
                  <a:schemeClr val="bg1">
                    <a:lumMod val="95000"/>
                  </a:schemeClr>
                </a:solidFill>
                <a:latin typeface="Hiragino Sans GB W3" charset="-122"/>
                <a:ea typeface="Hiragino Sans GB W3" charset="-122"/>
                <a:cs typeface="Hiragino Sans GB W3" charset="-122"/>
              </a:rPr>
              <a:t>电子商务平台将协助海洋大学完成科研工作对所需各种物资进行采购、审批、保管、配送等各项组织管理工作，是通过信息化手段高效开展科研活动的基础，在科研活动中发挥着重要的支撑作用。</a:t>
            </a:r>
            <a:endParaRPr kumimoji="1" lang="en-US" altLang="zh-CN" sz="1200" dirty="0">
              <a:solidFill>
                <a:schemeClr val="bg1">
                  <a:lumMod val="95000"/>
                </a:schemeClr>
              </a:solidFill>
              <a:latin typeface="Hiragino Sans GB W3" charset="-122"/>
              <a:ea typeface="Hiragino Sans GB W3" charset="-122"/>
              <a:cs typeface="Hiragino Sans GB W3" charset="-122"/>
            </a:endParaRPr>
          </a:p>
          <a:p>
            <a:pPr>
              <a:lnSpc>
                <a:spcPct val="120000"/>
              </a:lnSpc>
            </a:pPr>
            <a:endParaRPr kumimoji="1" lang="en-US" altLang="zh-CN" sz="1200" dirty="0">
              <a:solidFill>
                <a:schemeClr val="bg1">
                  <a:lumMod val="95000"/>
                </a:schemeClr>
              </a:solidFill>
              <a:latin typeface="Hiragino Sans GB W3" charset="-122"/>
              <a:ea typeface="Hiragino Sans GB W3" charset="-122"/>
              <a:cs typeface="Hiragino Sans GB W3" charset="-122"/>
            </a:endParaRPr>
          </a:p>
          <a:p>
            <a:pPr>
              <a:lnSpc>
                <a:spcPct val="120000"/>
              </a:lnSpc>
            </a:pPr>
            <a:r>
              <a:rPr kumimoji="1" lang="zh-CN" altLang="en-US" sz="1200" dirty="0">
                <a:solidFill>
                  <a:schemeClr val="bg1">
                    <a:lumMod val="95000"/>
                  </a:schemeClr>
                </a:solidFill>
                <a:latin typeface="Hiragino Sans GB W3" charset="-122"/>
                <a:ea typeface="Hiragino Sans GB W3" charset="-122"/>
                <a:cs typeface="Hiragino Sans GB W3" charset="-122"/>
              </a:rPr>
              <a:t>平台除将提供品种丰富的科研物资外，还将通过先进的信息化技术、大数据技术，协助学校进行科研采购活动过程的管理、风险防控、提升科研活动效率、降低整体采购成本。对确保科研任务的高效合规完成具有重要的意义。</a:t>
            </a:r>
          </a:p>
        </p:txBody>
      </p:sp>
    </p:spTree>
    <p:extLst>
      <p:ext uri="{BB962C8B-B14F-4D97-AF65-F5344CB8AC3E}">
        <p14:creationId xmlns="" xmlns:p14="http://schemas.microsoft.com/office/powerpoint/2010/main" val="2607397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1"/>
          <p:cNvSpPr txBox="1">
            <a:spLocks noChangeArrowheads="1"/>
          </p:cNvSpPr>
          <p:nvPr/>
        </p:nvSpPr>
        <p:spPr>
          <a:xfrm>
            <a:off x="383458" y="368710"/>
            <a:ext cx="8229600" cy="576980"/>
          </a:xfrm>
          <a:prstGeom prst="rect">
            <a:avLst/>
          </a:prstGeom>
          <a:ln/>
        </p:spPr>
        <p:txBody>
          <a:bodyPr vert="horz" lIns="91440" tIns="45720" rIns="91440" bIns="45720" rtlCol="0" anchor="b">
            <a:normAutofit/>
          </a:bodyPr>
          <a:lstStyle/>
          <a:p>
            <a:pPr lvl="0">
              <a:lnSpc>
                <a:spcPct val="120000"/>
              </a:lnSpc>
              <a:spcBef>
                <a:spcPct val="0"/>
              </a:spcBef>
            </a:pPr>
            <a:r>
              <a:rPr lang="zh-CN" altLang="en-US" sz="2400" b="1" kern="0" dirty="0" smtClean="0">
                <a:solidFill>
                  <a:srgbClr val="00B0F0"/>
                </a:solidFill>
                <a:latin typeface="+mn-ea"/>
              </a:rPr>
              <a:t>管理建设思路</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sp>
        <p:nvSpPr>
          <p:cNvPr id="40" name="文本框 4"/>
          <p:cNvSpPr txBox="1"/>
          <p:nvPr/>
        </p:nvSpPr>
        <p:spPr>
          <a:xfrm>
            <a:off x="7707613" y="1662712"/>
            <a:ext cx="2160180" cy="646331"/>
          </a:xfrm>
          <a:prstGeom prst="rect">
            <a:avLst/>
          </a:prstGeom>
          <a:noFill/>
        </p:spPr>
        <p:txBody>
          <a:bodyPr wrap="square" rtlCol="0">
            <a:spAutoFit/>
          </a:bodyPr>
          <a:lstStyle/>
          <a:p>
            <a:r>
              <a:rPr kumimoji="1" lang="en-US" altLang="zh-CN" dirty="0">
                <a:solidFill>
                  <a:schemeClr val="bg1">
                    <a:lumMod val="95000"/>
                  </a:schemeClr>
                </a:solidFill>
                <a:latin typeface="+mn-ea"/>
                <a:ea typeface="+mn-ea"/>
              </a:rPr>
              <a:t>E-Smart</a:t>
            </a:r>
          </a:p>
          <a:p>
            <a:r>
              <a:rPr kumimoji="1" lang="zh-CN" altLang="en-US" dirty="0">
                <a:solidFill>
                  <a:schemeClr val="bg1">
                    <a:lumMod val="95000"/>
                  </a:schemeClr>
                </a:solidFill>
                <a:latin typeface="+mn-ea"/>
                <a:ea typeface="+mn-ea"/>
              </a:rPr>
              <a:t>科研物资供应平台</a:t>
            </a:r>
          </a:p>
        </p:txBody>
      </p:sp>
      <p:sp>
        <p:nvSpPr>
          <p:cNvPr id="43" name="文本框 7"/>
          <p:cNvSpPr txBox="1"/>
          <p:nvPr/>
        </p:nvSpPr>
        <p:spPr>
          <a:xfrm>
            <a:off x="7648618" y="2238937"/>
            <a:ext cx="2420733" cy="3637919"/>
          </a:xfrm>
          <a:prstGeom prst="rect">
            <a:avLst/>
          </a:prstGeom>
          <a:noFill/>
        </p:spPr>
        <p:txBody>
          <a:bodyPr wrap="square" rtlCol="0">
            <a:spAutoFit/>
          </a:bodyPr>
          <a:lstStyle/>
          <a:p>
            <a:pPr>
              <a:lnSpc>
                <a:spcPct val="120000"/>
              </a:lnSpc>
            </a:pPr>
            <a:r>
              <a:rPr kumimoji="1" lang="en-US" altLang="zh-CN" sz="1200" dirty="0">
                <a:solidFill>
                  <a:schemeClr val="bg1">
                    <a:lumMod val="95000"/>
                  </a:schemeClr>
                </a:solidFill>
                <a:latin typeface="Hiragino Sans GB W3" charset="-122"/>
                <a:ea typeface="Hiragino Sans GB W3" charset="-122"/>
                <a:cs typeface="Hiragino Sans GB W3" charset="-122"/>
              </a:rPr>
              <a:t>E-Smart</a:t>
            </a:r>
            <a:r>
              <a:rPr kumimoji="1" lang="zh-CN" altLang="en-US" sz="1200" dirty="0">
                <a:solidFill>
                  <a:schemeClr val="bg1">
                    <a:lumMod val="95000"/>
                  </a:schemeClr>
                </a:solidFill>
                <a:latin typeface="Hiragino Sans GB W3" charset="-122"/>
                <a:ea typeface="Hiragino Sans GB W3" charset="-122"/>
                <a:cs typeface="Hiragino Sans GB W3" charset="-122"/>
              </a:rPr>
              <a:t>科研物资协议供货</a:t>
            </a:r>
            <a:br>
              <a:rPr kumimoji="1" lang="zh-CN" altLang="en-US" sz="1200" dirty="0">
                <a:solidFill>
                  <a:schemeClr val="bg1">
                    <a:lumMod val="95000"/>
                  </a:schemeClr>
                </a:solidFill>
                <a:latin typeface="Hiragino Sans GB W3" charset="-122"/>
                <a:ea typeface="Hiragino Sans GB W3" charset="-122"/>
                <a:cs typeface="Hiragino Sans GB W3" charset="-122"/>
              </a:rPr>
            </a:br>
            <a:r>
              <a:rPr kumimoji="1" lang="zh-CN" altLang="en-US" sz="1200" dirty="0">
                <a:solidFill>
                  <a:schemeClr val="bg1">
                    <a:lumMod val="95000"/>
                  </a:schemeClr>
                </a:solidFill>
                <a:latin typeface="Hiragino Sans GB W3" charset="-122"/>
                <a:ea typeface="Hiragino Sans GB W3" charset="-122"/>
                <a:cs typeface="Hiragino Sans GB W3" charset="-122"/>
              </a:rPr>
              <a:t>电子商务平台将协助海洋大学完成科研工作对所需各种物资进行采购、审批、保管、配送等各项组织管理工作，是通过信息化手段高效开展科研活动的基础，在科研活动中发挥着重要的支撑作用。</a:t>
            </a:r>
            <a:endParaRPr kumimoji="1" lang="en-US" altLang="zh-CN" sz="1200" dirty="0">
              <a:solidFill>
                <a:schemeClr val="bg1">
                  <a:lumMod val="95000"/>
                </a:schemeClr>
              </a:solidFill>
              <a:latin typeface="Hiragino Sans GB W3" charset="-122"/>
              <a:ea typeface="Hiragino Sans GB W3" charset="-122"/>
              <a:cs typeface="Hiragino Sans GB W3" charset="-122"/>
            </a:endParaRPr>
          </a:p>
          <a:p>
            <a:pPr>
              <a:lnSpc>
                <a:spcPct val="120000"/>
              </a:lnSpc>
            </a:pPr>
            <a:endParaRPr kumimoji="1" lang="en-US" altLang="zh-CN" sz="1200" dirty="0">
              <a:solidFill>
                <a:schemeClr val="bg1">
                  <a:lumMod val="95000"/>
                </a:schemeClr>
              </a:solidFill>
              <a:latin typeface="Hiragino Sans GB W3" charset="-122"/>
              <a:ea typeface="Hiragino Sans GB W3" charset="-122"/>
              <a:cs typeface="Hiragino Sans GB W3" charset="-122"/>
            </a:endParaRPr>
          </a:p>
          <a:p>
            <a:pPr>
              <a:lnSpc>
                <a:spcPct val="120000"/>
              </a:lnSpc>
            </a:pPr>
            <a:r>
              <a:rPr kumimoji="1" lang="zh-CN" altLang="en-US" sz="1200" dirty="0">
                <a:solidFill>
                  <a:schemeClr val="bg1">
                    <a:lumMod val="95000"/>
                  </a:schemeClr>
                </a:solidFill>
                <a:latin typeface="Hiragino Sans GB W3" charset="-122"/>
                <a:ea typeface="Hiragino Sans GB W3" charset="-122"/>
                <a:cs typeface="Hiragino Sans GB W3" charset="-122"/>
              </a:rPr>
              <a:t>平台除将提供品种丰富的科研物资外，还将通过先进的信息化技术、大数据技术，协助学校进行科研采购活动过程的管理、风险防控、提升科研活动效率、降低整体采购成本。对确保科研任务的高效合规完成具有重要的意义。</a:t>
            </a:r>
          </a:p>
        </p:txBody>
      </p:sp>
      <p:grpSp>
        <p:nvGrpSpPr>
          <p:cNvPr id="6" name="组合 4"/>
          <p:cNvGrpSpPr/>
          <p:nvPr/>
        </p:nvGrpSpPr>
        <p:grpSpPr>
          <a:xfrm>
            <a:off x="1063318" y="1150833"/>
            <a:ext cx="10115960" cy="5485942"/>
            <a:chOff x="838200" y="1905000"/>
            <a:chExt cx="7464425" cy="4178246"/>
          </a:xfrm>
        </p:grpSpPr>
        <p:sp>
          <p:nvSpPr>
            <p:cNvPr id="7" name="Freeform 3"/>
            <p:cNvSpPr>
              <a:spLocks/>
            </p:cNvSpPr>
            <p:nvPr/>
          </p:nvSpPr>
          <p:spPr bwMode="gray">
            <a:xfrm>
              <a:off x="841375" y="1905000"/>
              <a:ext cx="3659188" cy="1879600"/>
            </a:xfrm>
            <a:custGeom>
              <a:avLst/>
              <a:gdLst>
                <a:gd name="T0" fmla="*/ 2147483647 w 2305"/>
                <a:gd name="T1" fmla="*/ 2147483647 h 1184"/>
                <a:gd name="T2" fmla="*/ 2147483647 w 2305"/>
                <a:gd name="T3" fmla="*/ 2147483647 h 1184"/>
                <a:gd name="T4" fmla="*/ 2147483647 w 2305"/>
                <a:gd name="T5" fmla="*/ 2147483647 h 1184"/>
                <a:gd name="T6" fmla="*/ 0 w 2305"/>
                <a:gd name="T7" fmla="*/ 2147483647 h 1184"/>
                <a:gd name="T8" fmla="*/ 0 w 2305"/>
                <a:gd name="T9" fmla="*/ 2147483647 h 1184"/>
                <a:gd name="T10" fmla="*/ 2147483647 w 2305"/>
                <a:gd name="T11" fmla="*/ 0 h 1184"/>
                <a:gd name="T12" fmla="*/ 2147483647 w 2305"/>
                <a:gd name="T13" fmla="*/ 2147483647 h 1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solidFill>
              <a:schemeClr val="accent2">
                <a:alpha val="14902"/>
              </a:schemeClr>
            </a:solidFill>
            <a:ln w="9525">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zh-CN" altLang="en-US">
                <a:latin typeface="+mj-lt"/>
              </a:endParaRPr>
            </a:p>
          </p:txBody>
        </p:sp>
        <p:sp>
          <p:nvSpPr>
            <p:cNvPr id="8" name="Rectangle 4"/>
            <p:cNvSpPr>
              <a:spLocks noChangeArrowheads="1"/>
            </p:cNvSpPr>
            <p:nvPr/>
          </p:nvSpPr>
          <p:spPr bwMode="gray">
            <a:xfrm>
              <a:off x="841375" y="2024063"/>
              <a:ext cx="3652838" cy="422275"/>
            </a:xfrm>
            <a:prstGeom prst="rect">
              <a:avLst/>
            </a:prstGeom>
            <a:gradFill rotWithShape="1">
              <a:gsLst>
                <a:gs pos="0">
                  <a:schemeClr val="accent2">
                    <a:alpha val="80000"/>
                  </a:schemeClr>
                </a:gs>
                <a:gs pos="50000">
                  <a:schemeClr val="accent2">
                    <a:gamma/>
                    <a:shade val="89020"/>
                    <a:invGamma/>
                  </a:schemeClr>
                </a:gs>
                <a:gs pos="100000">
                  <a:schemeClr val="accent2">
                    <a:alpha val="80000"/>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a:latin typeface="+mn-ea"/>
                <a:ea typeface="+mn-ea"/>
              </a:endParaRPr>
            </a:p>
          </p:txBody>
        </p:sp>
        <p:sp>
          <p:nvSpPr>
            <p:cNvPr id="9" name="Freeform 5"/>
            <p:cNvSpPr>
              <a:spLocks/>
            </p:cNvSpPr>
            <p:nvPr/>
          </p:nvSpPr>
          <p:spPr bwMode="gray">
            <a:xfrm>
              <a:off x="4643438" y="1908175"/>
              <a:ext cx="3659187" cy="1879600"/>
            </a:xfrm>
            <a:custGeom>
              <a:avLst/>
              <a:gdLst>
                <a:gd name="T0" fmla="*/ 2147483647 w 2305"/>
                <a:gd name="T1" fmla="*/ 2147483647 h 1184"/>
                <a:gd name="T2" fmla="*/ 2147483647 w 2305"/>
                <a:gd name="T3" fmla="*/ 2147483647 h 1184"/>
                <a:gd name="T4" fmla="*/ 2147483647 w 2305"/>
                <a:gd name="T5" fmla="*/ 2147483647 h 1184"/>
                <a:gd name="T6" fmla="*/ 2147483647 w 2305"/>
                <a:gd name="T7" fmla="*/ 2147483647 h 1184"/>
                <a:gd name="T8" fmla="*/ 2147483647 w 2305"/>
                <a:gd name="T9" fmla="*/ 2147483647 h 1184"/>
                <a:gd name="T10" fmla="*/ 0 w 2305"/>
                <a:gd name="T11" fmla="*/ 0 h 1184"/>
                <a:gd name="T12" fmla="*/ 2147483647 w 2305"/>
                <a:gd name="T13" fmla="*/ 2147483647 h 1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solidFill>
              <a:schemeClr val="folHlink">
                <a:alpha val="14902"/>
              </a:schemeClr>
            </a:solidFill>
            <a:ln w="9525">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zh-CN" altLang="en-US">
                <a:latin typeface="+mj-lt"/>
              </a:endParaRPr>
            </a:p>
          </p:txBody>
        </p:sp>
        <p:sp>
          <p:nvSpPr>
            <p:cNvPr id="10" name="Rectangle 6"/>
            <p:cNvSpPr>
              <a:spLocks noChangeArrowheads="1"/>
            </p:cNvSpPr>
            <p:nvPr/>
          </p:nvSpPr>
          <p:spPr bwMode="ltGray">
            <a:xfrm flipH="1">
              <a:off x="4635499" y="2027238"/>
              <a:ext cx="3663949" cy="422275"/>
            </a:xfrm>
            <a:prstGeom prst="rect">
              <a:avLst/>
            </a:prstGeom>
            <a:gradFill rotWithShape="1">
              <a:gsLst>
                <a:gs pos="0">
                  <a:schemeClr val="folHlink">
                    <a:alpha val="80000"/>
                  </a:schemeClr>
                </a:gs>
                <a:gs pos="50000">
                  <a:schemeClr val="folHlink">
                    <a:gamma/>
                    <a:shade val="89020"/>
                    <a:invGamma/>
                  </a:schemeClr>
                </a:gs>
                <a:gs pos="100000">
                  <a:schemeClr val="folHlink">
                    <a:alpha val="80000"/>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r">
                <a:defRPr/>
              </a:pPr>
              <a:r>
                <a:rPr lang="zh-CN" altLang="en-US" sz="2000" b="1" dirty="0">
                  <a:solidFill>
                    <a:srgbClr val="FFFFFF"/>
                  </a:solidFill>
                  <a:latin typeface="+mn-ea"/>
                  <a:ea typeface="+mn-ea"/>
                </a:rPr>
                <a:t>科研管理  </a:t>
              </a:r>
            </a:p>
          </p:txBody>
        </p:sp>
        <p:sp>
          <p:nvSpPr>
            <p:cNvPr id="11" name="Freeform 7"/>
            <p:cNvSpPr>
              <a:spLocks/>
            </p:cNvSpPr>
            <p:nvPr/>
          </p:nvSpPr>
          <p:spPr bwMode="blackGray">
            <a:xfrm>
              <a:off x="838200" y="3914775"/>
              <a:ext cx="3659188" cy="1879600"/>
            </a:xfrm>
            <a:custGeom>
              <a:avLst/>
              <a:gdLst>
                <a:gd name="T0" fmla="*/ 2147483647 w 2305"/>
                <a:gd name="T1" fmla="*/ 2147483647 h 1184"/>
                <a:gd name="T2" fmla="*/ 2147483647 w 2305"/>
                <a:gd name="T3" fmla="*/ 2147483647 h 1184"/>
                <a:gd name="T4" fmla="*/ 2147483647 w 2305"/>
                <a:gd name="T5" fmla="*/ 2147483647 h 1184"/>
                <a:gd name="T6" fmla="*/ 0 w 2305"/>
                <a:gd name="T7" fmla="*/ 0 h 1184"/>
                <a:gd name="T8" fmla="*/ 0 w 2305"/>
                <a:gd name="T9" fmla="*/ 2147483647 h 1184"/>
                <a:gd name="T10" fmla="*/ 2147483647 w 2305"/>
                <a:gd name="T11" fmla="*/ 2147483647 h 1184"/>
                <a:gd name="T12" fmla="*/ 2147483647 w 2305"/>
                <a:gd name="T13" fmla="*/ 2147483647 h 1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solidFill>
              <a:schemeClr val="accent1">
                <a:alpha val="14902"/>
              </a:schemeClr>
            </a:solidFill>
            <a:ln w="9525">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zh-CN" altLang="en-US">
                <a:latin typeface="+mj-lt"/>
              </a:endParaRPr>
            </a:p>
          </p:txBody>
        </p:sp>
        <p:sp>
          <p:nvSpPr>
            <p:cNvPr id="12" name="Freeform 8"/>
            <p:cNvSpPr>
              <a:spLocks/>
            </p:cNvSpPr>
            <p:nvPr/>
          </p:nvSpPr>
          <p:spPr bwMode="gray">
            <a:xfrm>
              <a:off x="4640263" y="3905250"/>
              <a:ext cx="3659187" cy="1881188"/>
            </a:xfrm>
            <a:custGeom>
              <a:avLst/>
              <a:gdLst>
                <a:gd name="T0" fmla="*/ 2147483647 w 2305"/>
                <a:gd name="T1" fmla="*/ 2147483647 h 1185"/>
                <a:gd name="T2" fmla="*/ 2147483647 w 2305"/>
                <a:gd name="T3" fmla="*/ 2147483647 h 1185"/>
                <a:gd name="T4" fmla="*/ 2147483647 w 2305"/>
                <a:gd name="T5" fmla="*/ 0 h 1185"/>
                <a:gd name="T6" fmla="*/ 2147483647 w 2305"/>
                <a:gd name="T7" fmla="*/ 2147483647 h 1185"/>
                <a:gd name="T8" fmla="*/ 2147483647 w 2305"/>
                <a:gd name="T9" fmla="*/ 2147483647 h 1185"/>
                <a:gd name="T10" fmla="*/ 0 w 2305"/>
                <a:gd name="T11" fmla="*/ 2147483647 h 1185"/>
                <a:gd name="T12" fmla="*/ 2147483647 w 2305"/>
                <a:gd name="T13" fmla="*/ 2147483647 h 1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solidFill>
              <a:schemeClr val="hlink">
                <a:alpha val="14902"/>
              </a:schemeClr>
            </a:solidFill>
            <a:ln w="9525">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zh-CN" altLang="en-US">
                <a:latin typeface="+mj-lt"/>
              </a:endParaRPr>
            </a:p>
          </p:txBody>
        </p:sp>
        <p:sp>
          <p:nvSpPr>
            <p:cNvPr id="13" name="Freeform 9"/>
            <p:cNvSpPr>
              <a:spLocks/>
            </p:cNvSpPr>
            <p:nvPr/>
          </p:nvSpPr>
          <p:spPr bwMode="ltGray">
            <a:xfrm>
              <a:off x="5102225" y="4044950"/>
              <a:ext cx="3186113" cy="461963"/>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hlink">
                    <a:alpha val="80000"/>
                  </a:schemeClr>
                </a:gs>
                <a:gs pos="50000">
                  <a:schemeClr val="hlink">
                    <a:gamma/>
                    <a:shade val="89020"/>
                    <a:invGamma/>
                  </a:schemeClr>
                </a:gs>
                <a:gs pos="100000">
                  <a:schemeClr val="hlink">
                    <a:alpha val="80000"/>
                  </a:schemeClr>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a:latin typeface="+mj-lt"/>
              </a:endParaRPr>
            </a:p>
          </p:txBody>
        </p:sp>
        <p:sp>
          <p:nvSpPr>
            <p:cNvPr id="14" name="Freeform 10"/>
            <p:cNvSpPr>
              <a:spLocks/>
            </p:cNvSpPr>
            <p:nvPr/>
          </p:nvSpPr>
          <p:spPr bwMode="gray">
            <a:xfrm flipH="1">
              <a:off x="838200" y="4021138"/>
              <a:ext cx="3165475" cy="461962"/>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dirty="0">
                <a:latin typeface="+mn-ea"/>
                <a:ea typeface="+mn-ea"/>
              </a:endParaRPr>
            </a:p>
          </p:txBody>
        </p:sp>
        <p:sp>
          <p:nvSpPr>
            <p:cNvPr id="15" name="Rectangle 11"/>
            <p:cNvSpPr>
              <a:spLocks noChangeArrowheads="1"/>
            </p:cNvSpPr>
            <p:nvPr/>
          </p:nvSpPr>
          <p:spPr bwMode="gray">
            <a:xfrm>
              <a:off x="987425" y="2027238"/>
              <a:ext cx="2257425" cy="343865"/>
            </a:xfrm>
            <a:prstGeom prst="rect">
              <a:avLst/>
            </a:prstGeom>
            <a:noFill/>
            <a:ln>
              <a:noFill/>
            </a:ln>
            <a:effectLst>
              <a:outerShdw dist="17961" dir="2700000" algn="ctr" rotWithShape="0">
                <a:srgbClr val="4D4D4D">
                  <a:alpha val="50000"/>
                </a:srgbClr>
              </a:outerShdw>
            </a:effectLst>
            <a:extLst>
              <a:ext uri="{909E8E84-426E-40DD-AFC4-6F175D3DCCD1}">
                <a14:hiddenFill xmlns:a14="http://schemas.microsoft.com/office/drawing/2010/main" xmlns="">
                  <a:gradFill rotWithShape="1">
                    <a:gsLst>
                      <a:gs pos="0">
                        <a:schemeClr val="accent2"/>
                      </a:gs>
                      <a:gs pos="100000">
                        <a:srgbClr val="B44343"/>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zh-CN" altLang="en-US" sz="2000" b="1" dirty="0">
                  <a:solidFill>
                    <a:srgbClr val="FFFFFF"/>
                  </a:solidFill>
                  <a:latin typeface="+mn-ea"/>
                  <a:ea typeface="+mn-ea"/>
                </a:rPr>
                <a:t>互联网思维</a:t>
              </a:r>
              <a:endParaRPr lang="en-US" altLang="zh-CN" sz="2000" b="1" dirty="0">
                <a:solidFill>
                  <a:srgbClr val="FFFFFF"/>
                </a:solidFill>
                <a:latin typeface="+mn-ea"/>
                <a:ea typeface="+mn-ea"/>
              </a:endParaRPr>
            </a:p>
          </p:txBody>
        </p:sp>
        <p:sp>
          <p:nvSpPr>
            <p:cNvPr id="16" name="Rectangle 12"/>
            <p:cNvSpPr>
              <a:spLocks noChangeArrowheads="1"/>
            </p:cNvSpPr>
            <p:nvPr/>
          </p:nvSpPr>
          <p:spPr bwMode="gray">
            <a:xfrm>
              <a:off x="987425" y="4049713"/>
              <a:ext cx="2257425" cy="343865"/>
            </a:xfrm>
            <a:prstGeom prst="rect">
              <a:avLst/>
            </a:prstGeom>
            <a:noFill/>
            <a:ln>
              <a:noFill/>
            </a:ln>
            <a:effectLst>
              <a:outerShdw dist="17961" dir="2700000" algn="ctr" rotWithShape="0">
                <a:srgbClr val="4D4D4D">
                  <a:alpha val="50000"/>
                </a:srgbClr>
              </a:outerShdw>
            </a:effectLst>
            <a:extLst>
              <a:ext uri="{909E8E84-426E-40DD-AFC4-6F175D3DCCD1}">
                <a14:hiddenFill xmlns:a14="http://schemas.microsoft.com/office/drawing/2010/main" xmlns="">
                  <a:gradFill rotWithShape="1">
                    <a:gsLst>
                      <a:gs pos="0">
                        <a:schemeClr val="accent2"/>
                      </a:gs>
                      <a:gs pos="100000">
                        <a:srgbClr val="B44343"/>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zh-CN" altLang="en-US" sz="2000" b="1" dirty="0">
                  <a:solidFill>
                    <a:srgbClr val="FFFFFF"/>
                  </a:solidFill>
                  <a:latin typeface="+mn-ea"/>
                  <a:ea typeface="+mn-ea"/>
                </a:rPr>
                <a:t>采购效率及质量</a:t>
              </a:r>
              <a:endParaRPr lang="en-US" altLang="zh-CN" sz="2000" b="1" dirty="0">
                <a:solidFill>
                  <a:srgbClr val="FFFFFF"/>
                </a:solidFill>
                <a:latin typeface="+mn-ea"/>
                <a:ea typeface="+mn-ea"/>
              </a:endParaRPr>
            </a:p>
          </p:txBody>
        </p:sp>
        <p:sp>
          <p:nvSpPr>
            <p:cNvPr id="17" name="Rectangle 14"/>
            <p:cNvSpPr>
              <a:spLocks noChangeArrowheads="1"/>
            </p:cNvSpPr>
            <p:nvPr/>
          </p:nvSpPr>
          <p:spPr bwMode="gray">
            <a:xfrm>
              <a:off x="5892800" y="4073525"/>
              <a:ext cx="2257425" cy="343865"/>
            </a:xfrm>
            <a:prstGeom prst="rect">
              <a:avLst/>
            </a:prstGeom>
            <a:noFill/>
            <a:ln>
              <a:noFill/>
            </a:ln>
            <a:effectLst>
              <a:outerShdw dist="17961" dir="2700000" algn="ctr" rotWithShape="0">
                <a:srgbClr val="4D4D4D">
                  <a:alpha val="50000"/>
                </a:srgbClr>
              </a:outerShdw>
            </a:effectLst>
            <a:extLst>
              <a:ext uri="{909E8E84-426E-40DD-AFC4-6F175D3DCCD1}">
                <a14:hiddenFill xmlns:a14="http://schemas.microsoft.com/office/drawing/2010/main" xmlns="">
                  <a:gradFill rotWithShape="1">
                    <a:gsLst>
                      <a:gs pos="0">
                        <a:schemeClr val="accent2"/>
                      </a:gs>
                      <a:gs pos="100000">
                        <a:srgbClr val="B44343"/>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zh-CN" altLang="en-US" sz="2000" b="1" dirty="0">
                  <a:solidFill>
                    <a:srgbClr val="FFFFFF"/>
                  </a:solidFill>
                  <a:latin typeface="+mn-ea"/>
                  <a:ea typeface="+mn-ea"/>
                </a:rPr>
                <a:t>数据挖掘</a:t>
              </a:r>
              <a:endParaRPr lang="en-US" altLang="zh-CN" sz="2000" b="1" dirty="0">
                <a:solidFill>
                  <a:srgbClr val="FFFFFF"/>
                </a:solidFill>
                <a:latin typeface="+mn-ea"/>
                <a:ea typeface="+mn-ea"/>
              </a:endParaRPr>
            </a:p>
          </p:txBody>
        </p:sp>
        <p:sp>
          <p:nvSpPr>
            <p:cNvPr id="18" name="Rectangle 15"/>
            <p:cNvSpPr>
              <a:spLocks noChangeArrowheads="1"/>
            </p:cNvSpPr>
            <p:nvPr/>
          </p:nvSpPr>
          <p:spPr bwMode="black">
            <a:xfrm>
              <a:off x="907467" y="2487123"/>
              <a:ext cx="3707944" cy="1150622"/>
            </a:xfrm>
            <a:prstGeom prst="rect">
              <a:avLst/>
            </a:prstGeom>
            <a:noFill/>
            <a:ln>
              <a:noFill/>
            </a:ln>
            <a:effectLst/>
            <a:extLst>
              <a:ext uri="{909E8E84-426E-40DD-AFC4-6F175D3DCCD1}">
                <a14:hiddenFill xmlns:a14="http://schemas.microsoft.com/office/drawing/2010/main" xmlns="">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85750" indent="-285750" eaLnBrk="0" hangingPunct="0">
                <a:lnSpc>
                  <a:spcPct val="150000"/>
                </a:lnSpc>
                <a:buFont typeface="Arial" panose="020B0604020202020204" pitchFamily="34" charset="0"/>
                <a:buChar char="•"/>
                <a:defRPr/>
              </a:pPr>
              <a:r>
                <a:rPr lang="zh-CN" altLang="en-US" dirty="0">
                  <a:latin typeface="+mn-ea"/>
                  <a:ea typeface="+mn-ea"/>
                </a:rPr>
                <a:t>化零为整，集中处理订单</a:t>
              </a:r>
              <a:endParaRPr lang="en-US" altLang="zh-CN" dirty="0">
                <a:latin typeface="+mn-ea"/>
                <a:ea typeface="+mn-ea"/>
              </a:endParaRPr>
            </a:p>
            <a:p>
              <a:pPr marL="285750" indent="-285750" eaLnBrk="0" hangingPunct="0">
                <a:lnSpc>
                  <a:spcPct val="150000"/>
                </a:lnSpc>
                <a:buFont typeface="Arial" panose="020B0604020202020204" pitchFamily="34" charset="0"/>
                <a:buChar char="•"/>
                <a:defRPr/>
              </a:pPr>
              <a:r>
                <a:rPr lang="zh-CN" altLang="en-US" dirty="0">
                  <a:latin typeface="+mn-ea"/>
                  <a:ea typeface="+mn-ea"/>
                </a:rPr>
                <a:t>以人为本，解决课题组的贴身需求</a:t>
              </a:r>
              <a:endParaRPr lang="en-US" altLang="zh-CN" dirty="0">
                <a:latin typeface="+mn-ea"/>
                <a:ea typeface="+mn-ea"/>
              </a:endParaRPr>
            </a:p>
            <a:p>
              <a:pPr marL="285750" indent="-285750" eaLnBrk="0" hangingPunct="0">
                <a:lnSpc>
                  <a:spcPct val="150000"/>
                </a:lnSpc>
                <a:buFont typeface="Arial" panose="020B0604020202020204" pitchFamily="34" charset="0"/>
                <a:buChar char="•"/>
                <a:defRPr/>
              </a:pPr>
              <a:r>
                <a:rPr lang="zh-CN" altLang="en-US" dirty="0">
                  <a:latin typeface="+mn-ea"/>
                  <a:ea typeface="+mn-ea"/>
                </a:rPr>
                <a:t>友好的平台用户互动体验</a:t>
              </a:r>
              <a:endParaRPr lang="en-US" altLang="zh-CN" dirty="0">
                <a:latin typeface="+mn-ea"/>
                <a:ea typeface="+mn-ea"/>
              </a:endParaRPr>
            </a:p>
          </p:txBody>
        </p:sp>
        <p:sp>
          <p:nvSpPr>
            <p:cNvPr id="19" name="Rectangle 16"/>
            <p:cNvSpPr>
              <a:spLocks noChangeArrowheads="1"/>
            </p:cNvSpPr>
            <p:nvPr/>
          </p:nvSpPr>
          <p:spPr bwMode="black">
            <a:xfrm>
              <a:off x="4677906" y="2461954"/>
              <a:ext cx="3596693" cy="1150622"/>
            </a:xfrm>
            <a:prstGeom prst="rect">
              <a:avLst/>
            </a:prstGeom>
            <a:noFill/>
            <a:ln>
              <a:noFill/>
            </a:ln>
            <a:effectLst/>
            <a:extLst>
              <a:ext uri="{909E8E84-426E-40DD-AFC4-6F175D3DCCD1}">
                <a14:hiddenFill xmlns:a14="http://schemas.microsoft.com/office/drawing/2010/main" xmlns="">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85750" indent="-285750" algn="r" eaLnBrk="0" hangingPunct="0">
                <a:lnSpc>
                  <a:spcPct val="150000"/>
                </a:lnSpc>
                <a:buFont typeface="Arial" panose="020B0604020202020204" pitchFamily="34" charset="0"/>
                <a:buChar char="•"/>
                <a:defRPr/>
              </a:pPr>
              <a:r>
                <a:rPr lang="zh-CN" altLang="en-US" dirty="0">
                  <a:latin typeface="+mn-ea"/>
                  <a:ea typeface="+mn-ea"/>
                </a:rPr>
                <a:t>与教育经费管理及风险防控相结合</a:t>
              </a:r>
              <a:endParaRPr lang="en-US" altLang="zh-CN" dirty="0">
                <a:latin typeface="+mn-ea"/>
                <a:ea typeface="+mn-ea"/>
              </a:endParaRPr>
            </a:p>
            <a:p>
              <a:pPr marL="285750" indent="-285750" algn="r" eaLnBrk="0" hangingPunct="0">
                <a:lnSpc>
                  <a:spcPct val="150000"/>
                </a:lnSpc>
                <a:buFont typeface="Arial" panose="020B0604020202020204" pitchFamily="34" charset="0"/>
                <a:buChar char="•"/>
                <a:defRPr/>
              </a:pPr>
              <a:r>
                <a:rPr lang="zh-CN" altLang="en-US" dirty="0">
                  <a:latin typeface="+mn-ea"/>
                  <a:ea typeface="+mn-ea"/>
                </a:rPr>
                <a:t>审批流程符合科研活动特点</a:t>
              </a:r>
              <a:endParaRPr lang="en-US" altLang="zh-CN" dirty="0">
                <a:latin typeface="+mn-ea"/>
                <a:ea typeface="+mn-ea"/>
              </a:endParaRPr>
            </a:p>
            <a:p>
              <a:pPr marL="285750" indent="-285750" algn="r" eaLnBrk="0" hangingPunct="0">
                <a:lnSpc>
                  <a:spcPct val="150000"/>
                </a:lnSpc>
                <a:buFont typeface="Arial" panose="020B0604020202020204" pitchFamily="34" charset="0"/>
                <a:buChar char="•"/>
                <a:defRPr/>
              </a:pPr>
              <a:r>
                <a:rPr lang="zh-CN" altLang="en-US" dirty="0">
                  <a:latin typeface="+mn-ea"/>
                  <a:ea typeface="+mn-ea"/>
                </a:rPr>
                <a:t>组内信息公开透明，避免浪费</a:t>
              </a:r>
              <a:endParaRPr lang="en-US" altLang="zh-CN" dirty="0">
                <a:latin typeface="+mn-ea"/>
                <a:ea typeface="+mn-ea"/>
              </a:endParaRPr>
            </a:p>
          </p:txBody>
        </p:sp>
        <p:sp>
          <p:nvSpPr>
            <p:cNvPr id="20" name="Text Box 17"/>
            <p:cNvSpPr txBox="1">
              <a:spLocks noChangeArrowheads="1"/>
            </p:cNvSpPr>
            <p:nvPr/>
          </p:nvSpPr>
          <p:spPr bwMode="black">
            <a:xfrm>
              <a:off x="911225" y="4504117"/>
              <a:ext cx="3352800" cy="157912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rgbClr val="B44343"/>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20000"/>
                </a:lnSpc>
                <a:spcBef>
                  <a:spcPct val="50000"/>
                </a:spcBef>
                <a:buFontTx/>
                <a:buChar char="•"/>
              </a:pPr>
              <a:r>
                <a:rPr lang="zh-CN" altLang="en-US" dirty="0">
                  <a:latin typeface="+mn-ea"/>
                  <a:ea typeface="+mn-ea"/>
                </a:rPr>
                <a:t>整合各个品类，实现一站式采购</a:t>
              </a:r>
              <a:endParaRPr lang="en-US" altLang="zh-CN" dirty="0">
                <a:latin typeface="+mn-ea"/>
                <a:ea typeface="+mn-ea"/>
              </a:endParaRPr>
            </a:p>
            <a:p>
              <a:pPr eaLnBrk="1" hangingPunct="1">
                <a:lnSpc>
                  <a:spcPct val="120000"/>
                </a:lnSpc>
                <a:spcBef>
                  <a:spcPct val="50000"/>
                </a:spcBef>
                <a:buFontTx/>
                <a:buChar char="•"/>
              </a:pPr>
              <a:r>
                <a:rPr lang="zh-CN" altLang="en-US" dirty="0">
                  <a:latin typeface="+mn-ea"/>
                  <a:ea typeface="+mn-ea"/>
                </a:rPr>
                <a:t>商品科追溯到厂商，质量保障</a:t>
              </a:r>
              <a:endParaRPr lang="en-US" altLang="zh-CN" dirty="0">
                <a:latin typeface="+mn-ea"/>
                <a:ea typeface="+mn-ea"/>
              </a:endParaRPr>
            </a:p>
            <a:p>
              <a:pPr eaLnBrk="1" hangingPunct="1">
                <a:lnSpc>
                  <a:spcPct val="120000"/>
                </a:lnSpc>
                <a:spcBef>
                  <a:spcPct val="50000"/>
                </a:spcBef>
                <a:buFontTx/>
                <a:buChar char="•"/>
              </a:pPr>
              <a:r>
                <a:rPr lang="zh-CN" altLang="en-US" dirty="0">
                  <a:latin typeface="+mn-ea"/>
                  <a:ea typeface="+mn-ea"/>
                </a:rPr>
                <a:t>现货仓库提高了物质流转效率</a:t>
              </a:r>
              <a:endParaRPr lang="en-US" altLang="zh-CN" dirty="0">
                <a:latin typeface="+mn-ea"/>
                <a:ea typeface="+mn-ea"/>
              </a:endParaRPr>
            </a:p>
            <a:p>
              <a:pPr eaLnBrk="1" hangingPunct="1">
                <a:lnSpc>
                  <a:spcPct val="120000"/>
                </a:lnSpc>
                <a:spcBef>
                  <a:spcPct val="50000"/>
                </a:spcBef>
                <a:buFontTx/>
                <a:buChar char="•"/>
              </a:pPr>
              <a:endParaRPr lang="en-US" altLang="zh-CN" dirty="0">
                <a:latin typeface="+mn-ea"/>
                <a:ea typeface="+mn-ea"/>
              </a:endParaRPr>
            </a:p>
          </p:txBody>
        </p:sp>
        <p:sp>
          <p:nvSpPr>
            <p:cNvPr id="21" name="Text Box 18"/>
            <p:cNvSpPr txBox="1">
              <a:spLocks noChangeArrowheads="1"/>
            </p:cNvSpPr>
            <p:nvPr/>
          </p:nvSpPr>
          <p:spPr bwMode="black">
            <a:xfrm>
              <a:off x="4949825" y="4504117"/>
              <a:ext cx="3352800" cy="1150622"/>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rgbClr val="B44343"/>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spcBef>
                  <a:spcPct val="50000"/>
                </a:spcBef>
                <a:buFontTx/>
                <a:buChar char="•"/>
              </a:pPr>
              <a:r>
                <a:rPr lang="zh-CN" altLang="en-US" dirty="0">
                  <a:latin typeface="+mn-ea"/>
                  <a:ea typeface="+mn-ea"/>
                </a:rPr>
                <a:t>通过对结构化数据分析，优化产品库存，分析用户习惯，更好的了解经费执行情况及科研动向</a:t>
              </a:r>
              <a:endParaRPr lang="en-US" altLang="zh-CN" dirty="0">
                <a:latin typeface="+mn-ea"/>
                <a:ea typeface="+mn-ea"/>
              </a:endParaRPr>
            </a:p>
          </p:txBody>
        </p:sp>
        <p:grpSp>
          <p:nvGrpSpPr>
            <p:cNvPr id="22" name="Group 19"/>
            <p:cNvGrpSpPr>
              <a:grpSpLocks/>
            </p:cNvGrpSpPr>
            <p:nvPr/>
          </p:nvGrpSpPr>
          <p:grpSpPr bwMode="auto">
            <a:xfrm>
              <a:off x="3727453" y="3005140"/>
              <a:ext cx="1682751" cy="1682751"/>
              <a:chOff x="2350" y="2010"/>
              <a:chExt cx="1060" cy="1060"/>
            </a:xfrm>
          </p:grpSpPr>
          <p:sp>
            <p:nvSpPr>
              <p:cNvPr id="24" name="Oval 20"/>
              <p:cNvSpPr>
                <a:spLocks noChangeArrowheads="1"/>
              </p:cNvSpPr>
              <p:nvPr/>
            </p:nvSpPr>
            <p:spPr bwMode="gray">
              <a:xfrm>
                <a:off x="2350" y="2010"/>
                <a:ext cx="1060" cy="1060"/>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mj-lt"/>
                </a:endParaRPr>
              </a:p>
            </p:txBody>
          </p:sp>
          <p:grpSp>
            <p:nvGrpSpPr>
              <p:cNvPr id="25" name="Group 21"/>
              <p:cNvGrpSpPr>
                <a:grpSpLocks/>
              </p:cNvGrpSpPr>
              <p:nvPr/>
            </p:nvGrpSpPr>
            <p:grpSpPr bwMode="auto">
              <a:xfrm rot="-2288454">
                <a:off x="2439" y="2081"/>
                <a:ext cx="887" cy="907"/>
                <a:chOff x="887" y="2040"/>
                <a:chExt cx="433" cy="422"/>
              </a:xfrm>
            </p:grpSpPr>
            <p:pic>
              <p:nvPicPr>
                <p:cNvPr id="27" name="Picture 22" descr="circuler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Oval 23"/>
                <p:cNvSpPr>
                  <a:spLocks noChangeArrowheads="1"/>
                </p:cNvSpPr>
                <p:nvPr/>
              </p:nvSpPr>
              <p:spPr bwMode="gray">
                <a:xfrm>
                  <a:off x="887" y="2040"/>
                  <a:ext cx="433" cy="422"/>
                </a:xfrm>
                <a:prstGeom prst="ellipse">
                  <a:avLst/>
                </a:prstGeom>
                <a:solidFill>
                  <a:srgbClr val="FF6600">
                    <a:alpha val="74901"/>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mj-lt"/>
                  </a:endParaRPr>
                </a:p>
              </p:txBody>
            </p:sp>
            <p:pic>
              <p:nvPicPr>
                <p:cNvPr id="29" name="Picture 24" descr="Picture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6" name="Picture 25"/>
              <p:cNvPicPr>
                <a:picLocks noChangeAspect="1" noChangeArrowheads="1"/>
              </p:cNvPicPr>
              <p:nvPr/>
            </p:nvPicPr>
            <p:blipFill>
              <a:blip r:embed="rId4" cstate="print">
                <a:extLst>
                  <a:ext uri="{28A0092B-C50C-407E-A947-70E740481C1C}">
                    <a14:useLocalDpi xmlns:a14="http://schemas.microsoft.com/office/drawing/2010/main" xmlns="" val="0"/>
                  </a:ext>
                </a:extLst>
              </a:blip>
              <a:srcRect l="12015" t="9302" r="12404" b="12598"/>
              <a:stretch>
                <a:fillRect/>
              </a:stretch>
            </p:blipFill>
            <p:spPr bwMode="gray">
              <a:xfrm>
                <a:off x="2428" y="2053"/>
                <a:ext cx="915" cy="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Text Box 26"/>
            <p:cNvSpPr txBox="1">
              <a:spLocks noChangeArrowheads="1"/>
            </p:cNvSpPr>
            <p:nvPr/>
          </p:nvSpPr>
          <p:spPr bwMode="white">
            <a:xfrm>
              <a:off x="3957767" y="3441702"/>
              <a:ext cx="1219200" cy="81998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ts val="0"/>
                </a:spcBef>
              </a:pPr>
              <a:r>
                <a:rPr lang="en-US" altLang="zh-CN"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rPr>
                <a:t>E-S</a:t>
              </a:r>
            </a:p>
            <a:p>
              <a:pPr algn="ctr" eaLnBrk="1" hangingPunct="1">
                <a:spcBef>
                  <a:spcPts val="0"/>
                </a:spcBef>
              </a:pPr>
              <a:r>
                <a:rPr lang="en-US" altLang="zh-CN"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rPr>
                <a:t>mart</a:t>
              </a:r>
            </a:p>
          </p:txBody>
        </p:sp>
      </p:grpSp>
    </p:spTree>
    <p:extLst>
      <p:ext uri="{BB962C8B-B14F-4D97-AF65-F5344CB8AC3E}">
        <p14:creationId xmlns="" xmlns:p14="http://schemas.microsoft.com/office/powerpoint/2010/main" val="2607397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4401" y="1091381"/>
            <a:ext cx="10618838" cy="5327459"/>
            <a:chOff x="914398" y="381740"/>
            <a:chExt cx="11264189" cy="6196614"/>
          </a:xfrm>
        </p:grpSpPr>
        <p:sp>
          <p:nvSpPr>
            <p:cNvPr id="4" name="圆角矩形 3"/>
            <p:cNvSpPr/>
            <p:nvPr/>
          </p:nvSpPr>
          <p:spPr>
            <a:xfrm>
              <a:off x="914398" y="381740"/>
              <a:ext cx="11264189" cy="61966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 name="圆角矩形 5"/>
            <p:cNvSpPr/>
            <p:nvPr/>
          </p:nvSpPr>
          <p:spPr>
            <a:xfrm>
              <a:off x="1526959" y="1784412"/>
              <a:ext cx="1047565" cy="6036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登录平台</a:t>
              </a:r>
              <a:endParaRPr lang="zh-CN" altLang="en-US" sz="1400" b="1" dirty="0"/>
            </a:p>
          </p:txBody>
        </p:sp>
        <p:sp>
          <p:nvSpPr>
            <p:cNvPr id="8" name="矩形 7"/>
            <p:cNvSpPr/>
            <p:nvPr/>
          </p:nvSpPr>
          <p:spPr>
            <a:xfrm>
              <a:off x="2947386" y="843379"/>
              <a:ext cx="1162975" cy="59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加入</a:t>
              </a:r>
              <a:endParaRPr lang="en-US" altLang="zh-CN" dirty="0" smtClean="0"/>
            </a:p>
            <a:p>
              <a:pPr algn="ctr"/>
              <a:r>
                <a:rPr lang="zh-CN" altLang="en-US" dirty="0" smtClean="0"/>
                <a:t>收藏夹</a:t>
              </a:r>
              <a:endParaRPr lang="zh-CN" altLang="en-US" dirty="0"/>
            </a:p>
          </p:txBody>
        </p:sp>
        <p:sp>
          <p:nvSpPr>
            <p:cNvPr id="9" name="矩形 8"/>
            <p:cNvSpPr/>
            <p:nvPr/>
          </p:nvSpPr>
          <p:spPr>
            <a:xfrm>
              <a:off x="2947386" y="1793290"/>
              <a:ext cx="1162975" cy="59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搜索商品</a:t>
              </a:r>
              <a:endParaRPr lang="zh-CN" altLang="en-US" dirty="0"/>
            </a:p>
          </p:txBody>
        </p:sp>
        <p:sp>
          <p:nvSpPr>
            <p:cNvPr id="10" name="矩形 9"/>
            <p:cNvSpPr/>
            <p:nvPr/>
          </p:nvSpPr>
          <p:spPr>
            <a:xfrm>
              <a:off x="4644500" y="1784412"/>
              <a:ext cx="1162975" cy="59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添加</a:t>
              </a:r>
              <a:endParaRPr lang="en-US" altLang="zh-CN" dirty="0" smtClean="0"/>
            </a:p>
            <a:p>
              <a:pPr algn="ctr"/>
              <a:r>
                <a:rPr lang="zh-CN" altLang="en-US" dirty="0" smtClean="0"/>
                <a:t>购物车</a:t>
              </a:r>
              <a:endParaRPr lang="zh-CN" altLang="en-US" dirty="0"/>
            </a:p>
          </p:txBody>
        </p:sp>
        <p:sp>
          <p:nvSpPr>
            <p:cNvPr id="11" name="矩形 10"/>
            <p:cNvSpPr/>
            <p:nvPr/>
          </p:nvSpPr>
          <p:spPr>
            <a:xfrm>
              <a:off x="6454064" y="1784412"/>
              <a:ext cx="1162975" cy="59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生成订单</a:t>
              </a:r>
              <a:endParaRPr lang="zh-CN" altLang="en-US" dirty="0"/>
            </a:p>
          </p:txBody>
        </p:sp>
        <p:sp>
          <p:nvSpPr>
            <p:cNvPr id="12" name="矩形 11"/>
            <p:cNvSpPr/>
            <p:nvPr/>
          </p:nvSpPr>
          <p:spPr>
            <a:xfrm>
              <a:off x="8263629" y="1784412"/>
              <a:ext cx="1162975" cy="5948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提交订单</a:t>
              </a:r>
              <a:endParaRPr lang="zh-CN" altLang="en-US" dirty="0"/>
            </a:p>
          </p:txBody>
        </p:sp>
        <p:sp>
          <p:nvSpPr>
            <p:cNvPr id="13" name="右箭头 12"/>
            <p:cNvSpPr/>
            <p:nvPr/>
          </p:nvSpPr>
          <p:spPr>
            <a:xfrm>
              <a:off x="2574525" y="2032986"/>
              <a:ext cx="372862" cy="103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4110360" y="2032986"/>
              <a:ext cx="534139" cy="109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5807474" y="2032987"/>
              <a:ext cx="646590" cy="109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7617038" y="2032986"/>
              <a:ext cx="646589" cy="100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上箭头 16"/>
            <p:cNvSpPr/>
            <p:nvPr/>
          </p:nvSpPr>
          <p:spPr>
            <a:xfrm>
              <a:off x="3515557" y="1438183"/>
              <a:ext cx="45719" cy="3551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肘形连接符 19"/>
            <p:cNvCxnSpPr>
              <a:stCxn id="8" idx="3"/>
            </p:cNvCxnSpPr>
            <p:nvPr/>
          </p:nvCxnSpPr>
          <p:spPr>
            <a:xfrm>
              <a:off x="4110361" y="1140781"/>
              <a:ext cx="1115626" cy="643631"/>
            </a:xfrm>
            <a:prstGeom prst="bentConnector3">
              <a:avLst>
                <a:gd name="adj1" fmla="val 10013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菱形 26"/>
            <p:cNvSpPr/>
            <p:nvPr/>
          </p:nvSpPr>
          <p:spPr>
            <a:xfrm>
              <a:off x="9841159" y="2984158"/>
              <a:ext cx="1908190" cy="147862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课题组长或</a:t>
              </a:r>
              <a:r>
                <a:rPr lang="en-US" altLang="zh-CN" dirty="0" smtClean="0"/>
                <a:t>Pi</a:t>
              </a:r>
              <a:r>
                <a:rPr lang="zh-CN" altLang="en-US" dirty="0" smtClean="0"/>
                <a:t>审核</a:t>
              </a:r>
              <a:endParaRPr lang="zh-CN" altLang="en-US" dirty="0"/>
            </a:p>
          </p:txBody>
        </p:sp>
        <p:cxnSp>
          <p:nvCxnSpPr>
            <p:cNvPr id="29" name="直接箭头连接符 28"/>
            <p:cNvCxnSpPr>
              <a:stCxn id="12" idx="3"/>
              <a:endCxn id="27" idx="0"/>
            </p:cNvCxnSpPr>
            <p:nvPr/>
          </p:nvCxnSpPr>
          <p:spPr>
            <a:xfrm>
              <a:off x="9426605" y="2081814"/>
              <a:ext cx="1368650" cy="902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8210369" y="3392882"/>
              <a:ext cx="1173583" cy="65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支付</a:t>
              </a:r>
              <a:endParaRPr lang="zh-CN" altLang="en-US" dirty="0"/>
            </a:p>
          </p:txBody>
        </p:sp>
        <p:cxnSp>
          <p:nvCxnSpPr>
            <p:cNvPr id="32" name="直接箭头连接符 31"/>
            <p:cNvCxnSpPr>
              <a:stCxn id="27" idx="1"/>
              <a:endCxn id="30" idx="3"/>
            </p:cNvCxnSpPr>
            <p:nvPr/>
          </p:nvCxnSpPr>
          <p:spPr>
            <a:xfrm flipH="1" flipV="1">
              <a:off x="9383952" y="3718764"/>
              <a:ext cx="457207" cy="4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400806" y="3392882"/>
              <a:ext cx="1173583" cy="65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后台确认</a:t>
              </a:r>
              <a:endParaRPr lang="zh-CN" altLang="en-US" dirty="0"/>
            </a:p>
          </p:txBody>
        </p:sp>
        <p:cxnSp>
          <p:nvCxnSpPr>
            <p:cNvPr id="35" name="直接箭头连接符 34"/>
            <p:cNvCxnSpPr>
              <a:stCxn id="30" idx="1"/>
              <a:endCxn id="33" idx="3"/>
            </p:cNvCxnSpPr>
            <p:nvPr/>
          </p:nvCxnSpPr>
          <p:spPr>
            <a:xfrm flipH="1">
              <a:off x="7574389" y="3718764"/>
              <a:ext cx="6359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4540191" y="3392882"/>
              <a:ext cx="1173583" cy="65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商家发货</a:t>
              </a:r>
              <a:endParaRPr lang="zh-CN" altLang="en-US" dirty="0"/>
            </a:p>
          </p:txBody>
        </p:sp>
        <p:cxnSp>
          <p:nvCxnSpPr>
            <p:cNvPr id="38" name="直接箭头连接符 37"/>
            <p:cNvCxnSpPr>
              <a:stCxn id="33" idx="1"/>
              <a:endCxn id="36" idx="3"/>
            </p:cNvCxnSpPr>
            <p:nvPr/>
          </p:nvCxnSpPr>
          <p:spPr>
            <a:xfrm flipH="1">
              <a:off x="5713774" y="3718764"/>
              <a:ext cx="687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883762" y="3392882"/>
              <a:ext cx="1173583" cy="65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到货确认</a:t>
              </a:r>
              <a:endParaRPr lang="zh-CN" altLang="en-US" dirty="0"/>
            </a:p>
          </p:txBody>
        </p:sp>
        <p:cxnSp>
          <p:nvCxnSpPr>
            <p:cNvPr id="41" name="直接箭头连接符 40"/>
            <p:cNvCxnSpPr>
              <a:stCxn id="36" idx="1"/>
              <a:endCxn id="39" idx="3"/>
            </p:cNvCxnSpPr>
            <p:nvPr/>
          </p:nvCxnSpPr>
          <p:spPr>
            <a:xfrm flipH="1">
              <a:off x="4057345" y="3718764"/>
              <a:ext cx="4828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198856" y="3392884"/>
              <a:ext cx="1173583" cy="65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用户收货</a:t>
              </a:r>
              <a:endParaRPr lang="zh-CN" altLang="en-US" dirty="0"/>
            </a:p>
          </p:txBody>
        </p:sp>
        <p:cxnSp>
          <p:nvCxnSpPr>
            <p:cNvPr id="44" name="直接箭头连接符 43"/>
            <p:cNvCxnSpPr>
              <a:stCxn id="39" idx="1"/>
              <a:endCxn id="42" idx="3"/>
            </p:cNvCxnSpPr>
            <p:nvPr/>
          </p:nvCxnSpPr>
          <p:spPr>
            <a:xfrm flipH="1">
              <a:off x="2372440" y="3718765"/>
              <a:ext cx="5113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2204969" y="5055934"/>
              <a:ext cx="1424424" cy="65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管理员确认用户收货</a:t>
              </a:r>
              <a:endParaRPr lang="zh-CN" altLang="en-US" dirty="0"/>
            </a:p>
          </p:txBody>
        </p:sp>
        <p:cxnSp>
          <p:nvCxnSpPr>
            <p:cNvPr id="47" name="直接箭头连接符 46"/>
            <p:cNvCxnSpPr>
              <a:stCxn id="42" idx="2"/>
              <a:endCxn id="45" idx="0"/>
            </p:cNvCxnSpPr>
            <p:nvPr/>
          </p:nvCxnSpPr>
          <p:spPr>
            <a:xfrm>
              <a:off x="1785648" y="4044647"/>
              <a:ext cx="1131533" cy="1011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7439487" y="736847"/>
              <a:ext cx="1663820" cy="701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填写收货地址订单备注</a:t>
              </a:r>
              <a:endParaRPr lang="zh-CN" altLang="en-US" dirty="0"/>
            </a:p>
          </p:txBody>
        </p:sp>
        <p:cxnSp>
          <p:nvCxnSpPr>
            <p:cNvPr id="51" name="直接箭头连接符 50"/>
            <p:cNvCxnSpPr>
              <a:stCxn id="16" idx="1"/>
            </p:cNvCxnSpPr>
            <p:nvPr/>
          </p:nvCxnSpPr>
          <p:spPr>
            <a:xfrm flipV="1">
              <a:off x="7617038" y="1438183"/>
              <a:ext cx="646589" cy="645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7751135" y="5155838"/>
              <a:ext cx="2972495" cy="737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团队负责人、</a:t>
              </a:r>
              <a:r>
                <a:rPr lang="en-US" altLang="zh-CN" dirty="0" smtClean="0"/>
                <a:t>PI</a:t>
              </a:r>
              <a:r>
                <a:rPr lang="zh-CN" altLang="en-US" dirty="0" smtClean="0"/>
                <a:t>或者未超过免审金额则不需审核</a:t>
              </a:r>
              <a:endParaRPr lang="zh-CN" altLang="en-US" dirty="0"/>
            </a:p>
          </p:txBody>
        </p:sp>
        <p:cxnSp>
          <p:nvCxnSpPr>
            <p:cNvPr id="54" name="直接箭头连接符 53"/>
            <p:cNvCxnSpPr>
              <a:stCxn id="27" idx="2"/>
              <a:endCxn id="52" idx="0"/>
            </p:cNvCxnSpPr>
            <p:nvPr/>
          </p:nvCxnSpPr>
          <p:spPr>
            <a:xfrm flipH="1">
              <a:off x="9237383" y="4462785"/>
              <a:ext cx="1557872" cy="693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4"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F0"/>
                </a:solidFill>
                <a:effectLst/>
                <a:uLnTx/>
                <a:uFillTx/>
                <a:latin typeface="+mn-ea"/>
                <a:ea typeface="+mj-ea"/>
                <a:cs typeface="+mj-cs"/>
              </a:rPr>
              <a:t>平台采购流程</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spTree>
    <p:extLst>
      <p:ext uri="{BB962C8B-B14F-4D97-AF65-F5344CB8AC3E}">
        <p14:creationId xmlns="" xmlns:p14="http://schemas.microsoft.com/office/powerpoint/2010/main" val="2607397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lang="zh-CN" altLang="zh-CN" sz="2400" b="1" dirty="0" smtClean="0">
                <a:solidFill>
                  <a:srgbClr val="00B0F0"/>
                </a:solidFill>
              </a:rPr>
              <a:t>登录平台 </a:t>
            </a:r>
            <a:r>
              <a:rPr lang="en-US" altLang="zh-CN" sz="2400" b="1" dirty="0" smtClean="0">
                <a:solidFill>
                  <a:srgbClr val="00B0F0"/>
                </a:solidFill>
              </a:rPr>
              <a:t>  www.esmart.cn/Login</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470873" y="1194619"/>
            <a:ext cx="11218553" cy="5175148"/>
          </a:xfrm>
          <a:prstGeom prst="rect">
            <a:avLst/>
          </a:prstGeom>
          <a:noFill/>
          <a:ln w="9525">
            <a:noFill/>
            <a:miter lim="800000"/>
            <a:headEnd/>
            <a:tailEnd/>
          </a:ln>
        </p:spPr>
      </p:pic>
    </p:spTree>
    <p:extLst>
      <p:ext uri="{BB962C8B-B14F-4D97-AF65-F5344CB8AC3E}">
        <p14:creationId xmlns="" xmlns:p14="http://schemas.microsoft.com/office/powerpoint/2010/main" val="2607397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srcRect l="236" t="6286" r="1334" b="1295"/>
          <a:stretch/>
        </p:blipFill>
        <p:spPr>
          <a:xfrm>
            <a:off x="388564" y="959512"/>
            <a:ext cx="11353045" cy="5794218"/>
          </a:xfrm>
          <a:prstGeom prst="rect">
            <a:avLst/>
          </a:prstGeom>
        </p:spPr>
      </p:pic>
      <p:sp>
        <p:nvSpPr>
          <p:cNvPr id="8" name="文本框 7"/>
          <p:cNvSpPr txBox="1"/>
          <p:nvPr/>
        </p:nvSpPr>
        <p:spPr>
          <a:xfrm>
            <a:off x="6771992" y="1316455"/>
            <a:ext cx="800219" cy="215444"/>
          </a:xfrm>
          <a:prstGeom prst="rect">
            <a:avLst/>
          </a:prstGeom>
          <a:noFill/>
        </p:spPr>
        <p:txBody>
          <a:bodyPr wrap="none" rtlCol="0">
            <a:spAutoFit/>
          </a:bodyPr>
          <a:lstStyle/>
          <a:p>
            <a:r>
              <a:rPr lang="zh-CN" altLang="en-US" sz="800" dirty="0" smtClean="0">
                <a:solidFill>
                  <a:srgbClr val="FF0000"/>
                </a:solidFill>
              </a:rPr>
              <a:t>系统分析入口</a:t>
            </a:r>
            <a:endParaRPr lang="zh-CN" altLang="en-US" sz="800" dirty="0">
              <a:solidFill>
                <a:srgbClr val="FF0000"/>
              </a:solidFill>
            </a:endParaRPr>
          </a:p>
        </p:txBody>
      </p:sp>
      <p:sp>
        <p:nvSpPr>
          <p:cNvPr id="4"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lang="zh-CN" altLang="zh-CN" sz="2400" b="1" dirty="0" smtClean="0">
                <a:solidFill>
                  <a:srgbClr val="00B0F0"/>
                </a:solidFill>
              </a:rPr>
              <a:t>平台</a:t>
            </a:r>
            <a:r>
              <a:rPr lang="zh-CN" altLang="en-US" sz="2400" b="1" dirty="0" smtClean="0">
                <a:solidFill>
                  <a:srgbClr val="00B0F0"/>
                </a:solidFill>
              </a:rPr>
              <a:t>首页</a:t>
            </a:r>
            <a:r>
              <a:rPr lang="zh-CN" altLang="zh-CN" sz="2400" b="1" dirty="0" smtClean="0">
                <a:solidFill>
                  <a:srgbClr val="00B0F0"/>
                </a:solidFill>
              </a:rPr>
              <a:t> </a:t>
            </a:r>
            <a:r>
              <a:rPr lang="en-US" altLang="zh-CN" sz="2400" b="1" dirty="0" smtClean="0">
                <a:solidFill>
                  <a:srgbClr val="00B0F0"/>
                </a:solidFill>
              </a:rPr>
              <a:t>  www.esmart.cn</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spTree>
    <p:extLst>
      <p:ext uri="{BB962C8B-B14F-4D97-AF65-F5344CB8AC3E}">
        <p14:creationId xmlns="" xmlns:p14="http://schemas.microsoft.com/office/powerpoint/2010/main" val="117007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kumimoji="0" lang="zh-CN" altLang="en-US" sz="2400" b="1" i="0" u="none" strike="noStrike" kern="1200" cap="none" spc="0" normalizeH="0" baseline="0" noProof="0" dirty="0" smtClean="0">
                <a:ln>
                  <a:noFill/>
                </a:ln>
                <a:solidFill>
                  <a:srgbClr val="00B0F0"/>
                </a:solidFill>
                <a:effectLst/>
                <a:uLnTx/>
                <a:uFillTx/>
                <a:latin typeface="+mn-ea"/>
                <a:ea typeface="+mj-ea"/>
                <a:cs typeface="+mj-cs"/>
              </a:rPr>
              <a:t>搜索商品</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619433" y="1135626"/>
            <a:ext cx="10990032" cy="5102942"/>
          </a:xfrm>
          <a:prstGeom prst="rect">
            <a:avLst/>
          </a:prstGeom>
          <a:noFill/>
          <a:ln w="9525">
            <a:noFill/>
            <a:miter lim="800000"/>
            <a:headEnd/>
            <a:tailEnd/>
          </a:ln>
        </p:spPr>
      </p:pic>
      <p:sp>
        <p:nvSpPr>
          <p:cNvPr id="7" name="矩形 6"/>
          <p:cNvSpPr/>
          <p:nvPr/>
        </p:nvSpPr>
        <p:spPr>
          <a:xfrm>
            <a:off x="5707626" y="1415845"/>
            <a:ext cx="3775587" cy="104713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81368" y="1474839"/>
            <a:ext cx="781664" cy="943896"/>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a:stCxn id="7" idx="3"/>
          </p:cNvCxnSpPr>
          <p:nvPr/>
        </p:nvCxnSpPr>
        <p:spPr>
          <a:xfrm>
            <a:off x="9483213" y="1939413"/>
            <a:ext cx="368710" cy="1548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9866671" y="1932039"/>
            <a:ext cx="1858297" cy="575187"/>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t>根据左侧下拉条件选择搜索条件进行全局搜索</a:t>
            </a:r>
            <a:endParaRPr lang="zh-CN" altLang="en-US" sz="1200" b="1" dirty="0"/>
          </a:p>
        </p:txBody>
      </p:sp>
      <p:sp>
        <p:nvSpPr>
          <p:cNvPr id="12" name="矩形 11"/>
          <p:cNvSpPr/>
          <p:nvPr/>
        </p:nvSpPr>
        <p:spPr>
          <a:xfrm>
            <a:off x="1814052" y="2477728"/>
            <a:ext cx="8613058" cy="3982065"/>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7256206" y="4542500"/>
            <a:ext cx="60468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846141" y="4188542"/>
            <a:ext cx="1917291" cy="707922"/>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70C0"/>
                </a:solidFill>
              </a:rPr>
              <a:t>此处可根据分类进行快捷搜索</a:t>
            </a:r>
            <a:endParaRPr lang="zh-CN" altLang="en-US" b="1" dirty="0">
              <a:solidFill>
                <a:srgbClr val="0070C0"/>
              </a:solidFill>
            </a:endParaRPr>
          </a:p>
        </p:txBody>
      </p:sp>
    </p:spTree>
    <p:extLst>
      <p:ext uri="{BB962C8B-B14F-4D97-AF65-F5344CB8AC3E}">
        <p14:creationId xmlns="" xmlns:p14="http://schemas.microsoft.com/office/powerpoint/2010/main" val="1170071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281184" y="937370"/>
            <a:ext cx="9116839" cy="5534967"/>
          </a:xfrm>
          <a:prstGeom prst="rect">
            <a:avLst/>
          </a:prstGeom>
        </p:spPr>
      </p:pic>
      <p:sp>
        <p:nvSpPr>
          <p:cNvPr id="3" name="文本框 2"/>
          <p:cNvSpPr txBox="1"/>
          <p:nvPr/>
        </p:nvSpPr>
        <p:spPr>
          <a:xfrm>
            <a:off x="3539905" y="4807389"/>
            <a:ext cx="139464" cy="369332"/>
          </a:xfrm>
          <a:prstGeom prst="rect">
            <a:avLst/>
          </a:prstGeom>
          <a:noFill/>
        </p:spPr>
        <p:txBody>
          <a:bodyPr wrap="square" rtlCol="0">
            <a:spAutoFit/>
          </a:bodyPr>
          <a:lstStyle/>
          <a:p>
            <a:endParaRPr lang="zh-CN" altLang="en-US" dirty="0"/>
          </a:p>
        </p:txBody>
      </p:sp>
      <p:sp>
        <p:nvSpPr>
          <p:cNvPr id="4" name="文本框 3"/>
          <p:cNvSpPr txBox="1"/>
          <p:nvPr/>
        </p:nvSpPr>
        <p:spPr>
          <a:xfrm>
            <a:off x="3467477" y="4915111"/>
            <a:ext cx="1595309" cy="523220"/>
          </a:xfrm>
          <a:prstGeom prst="rect">
            <a:avLst/>
          </a:prstGeom>
          <a:noFill/>
        </p:spPr>
        <p:txBody>
          <a:bodyPr wrap="none" rtlCol="0">
            <a:spAutoFit/>
          </a:bodyPr>
          <a:lstStyle/>
          <a:p>
            <a:r>
              <a:rPr lang="zh-CN" altLang="en-US" sz="1000" dirty="0" smtClean="0">
                <a:solidFill>
                  <a:srgbClr val="FF0000"/>
                </a:solidFill>
              </a:rPr>
              <a:t>点击可以进入商品详情页</a:t>
            </a:r>
          </a:p>
          <a:p>
            <a:endParaRPr lang="zh-CN" altLang="en-US" dirty="0"/>
          </a:p>
        </p:txBody>
      </p:sp>
      <p:sp>
        <p:nvSpPr>
          <p:cNvPr id="5" name="标题 1"/>
          <p:cNvSpPr txBox="1">
            <a:spLocks noChangeArrowheads="1"/>
          </p:cNvSpPr>
          <p:nvPr/>
        </p:nvSpPr>
        <p:spPr>
          <a:xfrm>
            <a:off x="383458" y="383458"/>
            <a:ext cx="8229600" cy="576980"/>
          </a:xfrm>
          <a:prstGeom prst="rect">
            <a:avLst/>
          </a:prstGeom>
          <a:ln/>
        </p:spPr>
        <p:txBody>
          <a:bodyPr vert="horz" lIns="91440" tIns="45720" rIns="91440" bIns="45720" rtlCol="0" anchor="b">
            <a:normAutofit/>
          </a:bodyPr>
          <a:lstStyle/>
          <a:p>
            <a:pPr lvl="0">
              <a:lnSpc>
                <a:spcPct val="120000"/>
              </a:lnSpc>
              <a:spcBef>
                <a:spcPct val="0"/>
              </a:spcBef>
            </a:pPr>
            <a:r>
              <a:rPr kumimoji="0" lang="zh-CN" altLang="en-US" sz="2400" b="1" i="0" u="none" strike="noStrike" kern="1200" cap="none" spc="0" normalizeH="0" baseline="0" noProof="0" dirty="0" smtClean="0">
                <a:ln>
                  <a:noFill/>
                </a:ln>
                <a:solidFill>
                  <a:srgbClr val="00B0F0"/>
                </a:solidFill>
                <a:effectLst/>
                <a:uLnTx/>
                <a:uFillTx/>
                <a:latin typeface="+mn-ea"/>
                <a:ea typeface="+mj-ea"/>
                <a:cs typeface="+mj-cs"/>
              </a:rPr>
              <a:t>搜索商品</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spTree>
    <p:extLst>
      <p:ext uri="{BB962C8B-B14F-4D97-AF65-F5344CB8AC3E}">
        <p14:creationId xmlns="" xmlns:p14="http://schemas.microsoft.com/office/powerpoint/2010/main" val="2740862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589935" y="791819"/>
            <a:ext cx="10892471" cy="6036685"/>
          </a:xfrm>
          <a:prstGeom prst="rect">
            <a:avLst/>
          </a:prstGeom>
        </p:spPr>
      </p:pic>
      <p:sp>
        <p:nvSpPr>
          <p:cNvPr id="3" name="文本框 2"/>
          <p:cNvSpPr txBox="1"/>
          <p:nvPr/>
        </p:nvSpPr>
        <p:spPr>
          <a:xfrm>
            <a:off x="4592474" y="3405152"/>
            <a:ext cx="1145218" cy="541538"/>
          </a:xfrm>
          <a:prstGeom prst="rect">
            <a:avLst/>
          </a:prstGeom>
          <a:noFill/>
          <a:ln>
            <a:solidFill>
              <a:srgbClr val="FF0000"/>
            </a:solidFill>
          </a:ln>
        </p:spPr>
        <p:txBody>
          <a:bodyPr wrap="square" rtlCol="0">
            <a:spAutoFit/>
          </a:bodyPr>
          <a:lstStyle/>
          <a:p>
            <a:endParaRPr lang="zh-CN" altLang="en-US" dirty="0"/>
          </a:p>
        </p:txBody>
      </p:sp>
      <p:cxnSp>
        <p:nvCxnSpPr>
          <p:cNvPr id="10" name="直接箭头连接符 9"/>
          <p:cNvCxnSpPr>
            <a:stCxn id="3" idx="0"/>
          </p:cNvCxnSpPr>
          <p:nvPr/>
        </p:nvCxnSpPr>
        <p:spPr>
          <a:xfrm flipH="1" flipV="1">
            <a:off x="5151767" y="3138822"/>
            <a:ext cx="13316" cy="2663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967036" y="2769490"/>
            <a:ext cx="2194832" cy="369332"/>
          </a:xfrm>
          <a:prstGeom prst="rect">
            <a:avLst/>
          </a:prstGeom>
          <a:noFill/>
        </p:spPr>
        <p:txBody>
          <a:bodyPr wrap="none" rtlCol="0">
            <a:spAutoFit/>
          </a:bodyPr>
          <a:lstStyle/>
          <a:p>
            <a:r>
              <a:rPr lang="zh-CN" altLang="en-US" dirty="0" smtClean="0"/>
              <a:t>点击“立即购买”进入</a:t>
            </a:r>
            <a:endParaRPr lang="zh-CN" altLang="en-US" dirty="0"/>
          </a:p>
        </p:txBody>
      </p:sp>
      <p:sp>
        <p:nvSpPr>
          <p:cNvPr id="6" name="标题 1"/>
          <p:cNvSpPr txBox="1">
            <a:spLocks noChangeArrowheads="1"/>
          </p:cNvSpPr>
          <p:nvPr/>
        </p:nvSpPr>
        <p:spPr>
          <a:xfrm>
            <a:off x="398206" y="235974"/>
            <a:ext cx="8229600" cy="576980"/>
          </a:xfrm>
          <a:prstGeom prst="rect">
            <a:avLst/>
          </a:prstGeom>
          <a:ln/>
        </p:spPr>
        <p:txBody>
          <a:bodyPr vert="horz" lIns="91440" tIns="45720" rIns="91440" bIns="45720" rtlCol="0" anchor="b">
            <a:normAutofit/>
          </a:bodyPr>
          <a:lstStyle/>
          <a:p>
            <a:pPr lvl="0">
              <a:lnSpc>
                <a:spcPct val="120000"/>
              </a:lnSpc>
              <a:spcBef>
                <a:spcPct val="0"/>
              </a:spcBef>
            </a:pPr>
            <a:r>
              <a:rPr kumimoji="0" lang="zh-CN" altLang="en-US" sz="2400" b="1" i="0" u="none" strike="noStrike" kern="1200" cap="none" spc="0" normalizeH="0" baseline="0" noProof="0" dirty="0" smtClean="0">
                <a:ln>
                  <a:noFill/>
                </a:ln>
                <a:solidFill>
                  <a:srgbClr val="00B0F0"/>
                </a:solidFill>
                <a:effectLst/>
                <a:uLnTx/>
                <a:uFillTx/>
                <a:latin typeface="+mn-ea"/>
                <a:ea typeface="+mj-ea"/>
                <a:cs typeface="+mj-cs"/>
              </a:rPr>
              <a:t>商品下单</a:t>
            </a:r>
            <a:endParaRPr kumimoji="0" lang="zh-CN" altLang="en-US" sz="2400" b="1" i="0" u="none" strike="noStrike" kern="1200" cap="none" spc="0" normalizeH="0" baseline="0" noProof="0" dirty="0">
              <a:ln>
                <a:noFill/>
              </a:ln>
              <a:solidFill>
                <a:srgbClr val="00B0F0"/>
              </a:solidFill>
              <a:effectLst/>
              <a:uLnTx/>
              <a:uFillTx/>
              <a:latin typeface="+mn-ea"/>
              <a:ea typeface="+mj-ea"/>
              <a:cs typeface="+mj-cs"/>
            </a:endParaRPr>
          </a:p>
        </p:txBody>
      </p:sp>
    </p:spTree>
    <p:extLst>
      <p:ext uri="{BB962C8B-B14F-4D97-AF65-F5344CB8AC3E}">
        <p14:creationId xmlns="" xmlns:p14="http://schemas.microsoft.com/office/powerpoint/2010/main" val="9075489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2606</TotalTime>
  <Words>425</Words>
  <Application>Microsoft Office PowerPoint</Application>
  <PresentationFormat>自定义</PresentationFormat>
  <Paragraphs>97</Paragraphs>
  <Slides>19</Slides>
  <Notes>0</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上海海洋大学E-Smart科研物资协议供货 电子商务平台使用手册</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Gzh</cp:lastModifiedBy>
  <cp:revision>52</cp:revision>
  <dcterms:created xsi:type="dcterms:W3CDTF">2018-12-13T09:37:33Z</dcterms:created>
  <dcterms:modified xsi:type="dcterms:W3CDTF">2019-04-03T07:21:20Z</dcterms:modified>
</cp:coreProperties>
</file>