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4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3.svg" ContentType="image/svg+xml"/>
  <Override PartName="/ppt/media/image36.svg" ContentType="image/svg+xml"/>
  <Override PartName="/ppt/media/image5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73" r:id="rId3"/>
    <p:sldId id="451" r:id="rId4"/>
    <p:sldId id="452" r:id="rId6"/>
    <p:sldId id="453" r:id="rId7"/>
    <p:sldId id="456" r:id="rId8"/>
    <p:sldId id="457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67" r:id="rId17"/>
    <p:sldId id="468" r:id="rId18"/>
    <p:sldId id="469" r:id="rId19"/>
    <p:sldId id="470" r:id="rId20"/>
    <p:sldId id="455" r:id="rId21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52" userDrawn="1">
          <p15:clr>
            <a:srgbClr val="A4A3A4"/>
          </p15:clr>
        </p15:guide>
        <p15:guide id="2" pos="38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74BC"/>
    <a:srgbClr val="446DA9"/>
    <a:srgbClr val="293991"/>
    <a:srgbClr val="24A9E2"/>
    <a:srgbClr val="FFFFF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52"/>
        <p:guide pos="388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gs" Target="tags/tag235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0747375" y="0"/>
            <a:ext cx="1444625" cy="1313815"/>
            <a:chOff x="11550" y="0"/>
            <a:chExt cx="7650" cy="6954"/>
          </a:xfrm>
        </p:grpSpPr>
        <p:sp>
          <p:nvSpPr>
            <p:cNvPr id="7" name="任意多边形 6"/>
            <p:cNvSpPr/>
            <p:nvPr/>
          </p:nvSpPr>
          <p:spPr>
            <a:xfrm flipH="1" flipV="1">
              <a:off x="17616" y="2847"/>
              <a:ext cx="1584" cy="4107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1584" h="4107">
                  <a:moveTo>
                    <a:pt x="0" y="0"/>
                  </a:moveTo>
                  <a:lnTo>
                    <a:pt x="1584" y="4107"/>
                  </a:lnTo>
                  <a:lnTo>
                    <a:pt x="0" y="3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7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flipH="1" flipV="1">
              <a:off x="14933" y="1588"/>
              <a:ext cx="4267" cy="5366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4267" h="5366">
                  <a:moveTo>
                    <a:pt x="0" y="0"/>
                  </a:moveTo>
                  <a:lnTo>
                    <a:pt x="4267" y="5366"/>
                  </a:lnTo>
                  <a:lnTo>
                    <a:pt x="1584" y="4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A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 flipV="1">
              <a:off x="13671" y="0"/>
              <a:ext cx="3945" cy="2847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3945" h="2847">
                  <a:moveTo>
                    <a:pt x="0" y="0"/>
                  </a:moveTo>
                  <a:lnTo>
                    <a:pt x="2682" y="1259"/>
                  </a:lnTo>
                  <a:lnTo>
                    <a:pt x="3945" y="2847"/>
                  </a:lnTo>
                  <a:lnTo>
                    <a:pt x="1098" y="28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7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flipH="1" flipV="1">
              <a:off x="11550" y="0"/>
              <a:ext cx="3383" cy="1588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3383" h="1588">
                  <a:moveTo>
                    <a:pt x="0" y="0"/>
                  </a:moveTo>
                  <a:lnTo>
                    <a:pt x="3383" y="1588"/>
                  </a:lnTo>
                  <a:lnTo>
                    <a:pt x="1262" y="1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A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flipH="1" flipV="1">
              <a:off x="16518" y="0"/>
              <a:ext cx="2682" cy="3590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2682" h="3590">
                  <a:moveTo>
                    <a:pt x="0" y="0"/>
                  </a:moveTo>
                  <a:lnTo>
                    <a:pt x="1584" y="743"/>
                  </a:lnTo>
                  <a:lnTo>
                    <a:pt x="2682" y="3590"/>
                  </a:lnTo>
                  <a:lnTo>
                    <a:pt x="0" y="3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3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svg"/><Relationship Id="rId8" Type="http://schemas.openxmlformats.org/officeDocument/2006/relationships/image" Target="../media/image2.png"/><Relationship Id="rId7" Type="http://schemas.openxmlformats.org/officeDocument/2006/relationships/tags" Target="../tags/tag68.xml"/><Relationship Id="rId6" Type="http://schemas.openxmlformats.org/officeDocument/2006/relationships/tags" Target="../tags/tag67.xml"/><Relationship Id="rId5" Type="http://schemas.openxmlformats.org/officeDocument/2006/relationships/image" Target="../media/image1.png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1" Type="http://schemas.openxmlformats.org/officeDocument/2006/relationships/slideLayout" Target="../slideLayouts/slideLayout1.xml"/><Relationship Id="rId10" Type="http://schemas.openxmlformats.org/officeDocument/2006/relationships/tags" Target="../tags/tag69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73.xml"/><Relationship Id="rId8" Type="http://schemas.openxmlformats.org/officeDocument/2006/relationships/tags" Target="../tags/tag172.xml"/><Relationship Id="rId7" Type="http://schemas.openxmlformats.org/officeDocument/2006/relationships/tags" Target="../tags/tag171.xml"/><Relationship Id="rId6" Type="http://schemas.openxmlformats.org/officeDocument/2006/relationships/tags" Target="../tags/tag170.xml"/><Relationship Id="rId5" Type="http://schemas.openxmlformats.org/officeDocument/2006/relationships/tags" Target="../tags/tag169.xml"/><Relationship Id="rId4" Type="http://schemas.openxmlformats.org/officeDocument/2006/relationships/tags" Target="../tags/tag168.xml"/><Relationship Id="rId3" Type="http://schemas.openxmlformats.org/officeDocument/2006/relationships/tags" Target="../tags/tag167.xml"/><Relationship Id="rId2" Type="http://schemas.openxmlformats.org/officeDocument/2006/relationships/image" Target="../media/image26.png"/><Relationship Id="rId11" Type="http://schemas.openxmlformats.org/officeDocument/2006/relationships/notesSlide" Target="../notesSlides/notesSlide9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66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81.xml"/><Relationship Id="rId8" Type="http://schemas.openxmlformats.org/officeDocument/2006/relationships/tags" Target="../tags/tag180.xml"/><Relationship Id="rId7" Type="http://schemas.openxmlformats.org/officeDocument/2006/relationships/tags" Target="../tags/tag179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image" Target="../media/image27.png"/><Relationship Id="rId11" Type="http://schemas.openxmlformats.org/officeDocument/2006/relationships/notesSlide" Target="../notesSlides/notesSlide10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74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tags" Target="../tags/tag183.xml"/><Relationship Id="rId2" Type="http://schemas.openxmlformats.org/officeDocument/2006/relationships/image" Target="../media/image28.png"/><Relationship Id="rId11" Type="http://schemas.openxmlformats.org/officeDocument/2006/relationships/notesSlide" Target="../notesSlides/notesSlide11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8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196.xml"/><Relationship Id="rId7" Type="http://schemas.openxmlformats.org/officeDocument/2006/relationships/tags" Target="../tags/tag195.xml"/><Relationship Id="rId6" Type="http://schemas.openxmlformats.org/officeDocument/2006/relationships/tags" Target="../tags/tag194.xml"/><Relationship Id="rId5" Type="http://schemas.openxmlformats.org/officeDocument/2006/relationships/tags" Target="../tags/tag193.xml"/><Relationship Id="rId4" Type="http://schemas.openxmlformats.org/officeDocument/2006/relationships/tags" Target="../tags/tag192.xml"/><Relationship Id="rId3" Type="http://schemas.openxmlformats.org/officeDocument/2006/relationships/tags" Target="../tags/tag191.xml"/><Relationship Id="rId2" Type="http://schemas.openxmlformats.org/officeDocument/2006/relationships/image" Target="../media/image29.png"/><Relationship Id="rId10" Type="http://schemas.openxmlformats.org/officeDocument/2006/relationships/notesSlide" Target="../notesSlides/notesSlide12.xml"/><Relationship Id="rId1" Type="http://schemas.openxmlformats.org/officeDocument/2006/relationships/tags" Target="../tags/tag19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03.xml"/><Relationship Id="rId7" Type="http://schemas.openxmlformats.org/officeDocument/2006/relationships/image" Target="../media/image30.png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0" Type="http://schemas.openxmlformats.org/officeDocument/2006/relationships/notesSlide" Target="../notesSlides/notesSlide13.xml"/><Relationship Id="rId1" Type="http://schemas.openxmlformats.org/officeDocument/2006/relationships/tags" Target="../tags/tag197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10.xml"/><Relationship Id="rId7" Type="http://schemas.openxmlformats.org/officeDocument/2006/relationships/image" Target="../media/image31.png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0" Type="http://schemas.openxmlformats.org/officeDocument/2006/relationships/notesSlide" Target="../notesSlides/notesSlide14.xml"/><Relationship Id="rId1" Type="http://schemas.openxmlformats.org/officeDocument/2006/relationships/tags" Target="../tags/tag204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tags" Target="../tags/tag217.xml"/><Relationship Id="rId7" Type="http://schemas.openxmlformats.org/officeDocument/2006/relationships/image" Target="../media/image32.png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tags" Target="../tags/tag214.xml"/><Relationship Id="rId3" Type="http://schemas.openxmlformats.org/officeDocument/2006/relationships/tags" Target="../tags/tag213.xml"/><Relationship Id="rId2" Type="http://schemas.openxmlformats.org/officeDocument/2006/relationships/tags" Target="../tags/tag212.xml"/><Relationship Id="rId10" Type="http://schemas.openxmlformats.org/officeDocument/2006/relationships/notesSlide" Target="../notesSlides/notesSlide15.xml"/><Relationship Id="rId1" Type="http://schemas.openxmlformats.org/officeDocument/2006/relationships/tags" Target="../tags/tag211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tags" Target="../tags/tag224.xml"/><Relationship Id="rId7" Type="http://schemas.openxmlformats.org/officeDocument/2006/relationships/image" Target="../media/image33.png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4" Type="http://schemas.openxmlformats.org/officeDocument/2006/relationships/notesSlide" Target="../notesSlides/notesSlide16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25.xml"/><Relationship Id="rId11" Type="http://schemas.openxmlformats.org/officeDocument/2006/relationships/image" Target="../media/image36.svg"/><Relationship Id="rId10" Type="http://schemas.openxmlformats.org/officeDocument/2006/relationships/image" Target="../media/image35.png"/><Relationship Id="rId1" Type="http://schemas.openxmlformats.org/officeDocument/2006/relationships/tags" Target="../tags/tag218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232.xml"/><Relationship Id="rId8" Type="http://schemas.openxmlformats.org/officeDocument/2006/relationships/tags" Target="../tags/tag231.xml"/><Relationship Id="rId7" Type="http://schemas.openxmlformats.org/officeDocument/2006/relationships/image" Target="../media/image1.png"/><Relationship Id="rId6" Type="http://schemas.openxmlformats.org/officeDocument/2006/relationships/tags" Target="../tags/tag230.xml"/><Relationship Id="rId5" Type="http://schemas.openxmlformats.org/officeDocument/2006/relationships/tags" Target="../tags/tag229.xml"/><Relationship Id="rId4" Type="http://schemas.openxmlformats.org/officeDocument/2006/relationships/tags" Target="../tags/tag228.xml"/><Relationship Id="rId3" Type="http://schemas.openxmlformats.org/officeDocument/2006/relationships/tags" Target="../tags/tag227.xml"/><Relationship Id="rId2" Type="http://schemas.openxmlformats.org/officeDocument/2006/relationships/image" Target="../media/image37.pn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234.xml"/><Relationship Id="rId10" Type="http://schemas.openxmlformats.org/officeDocument/2006/relationships/tags" Target="../tags/tag233.xml"/><Relationship Id="rId1" Type="http://schemas.openxmlformats.org/officeDocument/2006/relationships/tags" Target="../tags/tag22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svg"/><Relationship Id="rId8" Type="http://schemas.openxmlformats.org/officeDocument/2006/relationships/image" Target="../media/image4.png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3" Type="http://schemas.openxmlformats.org/officeDocument/2006/relationships/notesSlide" Target="../notesSlides/notesSlide1.xml"/><Relationship Id="rId42" Type="http://schemas.openxmlformats.org/officeDocument/2006/relationships/slideLayout" Target="../slideLayouts/slideLayout2.xml"/><Relationship Id="rId41" Type="http://schemas.openxmlformats.org/officeDocument/2006/relationships/tags" Target="../tags/tag103.xml"/><Relationship Id="rId40" Type="http://schemas.openxmlformats.org/officeDocument/2006/relationships/image" Target="../media/image10.svg"/><Relationship Id="rId4" Type="http://schemas.openxmlformats.org/officeDocument/2006/relationships/tags" Target="../tags/tag73.xml"/><Relationship Id="rId39" Type="http://schemas.openxmlformats.org/officeDocument/2006/relationships/image" Target="../media/image9.png"/><Relationship Id="rId38" Type="http://schemas.openxmlformats.org/officeDocument/2006/relationships/tags" Target="../tags/tag102.xml"/><Relationship Id="rId37" Type="http://schemas.openxmlformats.org/officeDocument/2006/relationships/tags" Target="../tags/tag101.xml"/><Relationship Id="rId36" Type="http://schemas.openxmlformats.org/officeDocument/2006/relationships/tags" Target="../tags/tag100.xml"/><Relationship Id="rId35" Type="http://schemas.openxmlformats.org/officeDocument/2006/relationships/tags" Target="../tags/tag99.xml"/><Relationship Id="rId34" Type="http://schemas.openxmlformats.org/officeDocument/2006/relationships/tags" Target="../tags/tag98.xml"/><Relationship Id="rId33" Type="http://schemas.openxmlformats.org/officeDocument/2006/relationships/tags" Target="../tags/tag97.xml"/><Relationship Id="rId32" Type="http://schemas.openxmlformats.org/officeDocument/2006/relationships/tags" Target="../tags/tag96.xml"/><Relationship Id="rId31" Type="http://schemas.openxmlformats.org/officeDocument/2006/relationships/tags" Target="../tags/tag95.xml"/><Relationship Id="rId30" Type="http://schemas.openxmlformats.org/officeDocument/2006/relationships/tags" Target="../tags/tag94.xml"/><Relationship Id="rId3" Type="http://schemas.openxmlformats.org/officeDocument/2006/relationships/tags" Target="../tags/tag72.xml"/><Relationship Id="rId29" Type="http://schemas.openxmlformats.org/officeDocument/2006/relationships/tags" Target="../tags/tag93.xml"/><Relationship Id="rId28" Type="http://schemas.openxmlformats.org/officeDocument/2006/relationships/tags" Target="../tags/tag92.xml"/><Relationship Id="rId27" Type="http://schemas.openxmlformats.org/officeDocument/2006/relationships/tags" Target="../tags/tag91.xml"/><Relationship Id="rId26" Type="http://schemas.openxmlformats.org/officeDocument/2006/relationships/image" Target="../media/image8.svg"/><Relationship Id="rId25" Type="http://schemas.openxmlformats.org/officeDocument/2006/relationships/image" Target="../media/image7.png"/><Relationship Id="rId24" Type="http://schemas.openxmlformats.org/officeDocument/2006/relationships/tags" Target="../tags/tag90.xml"/><Relationship Id="rId23" Type="http://schemas.openxmlformats.org/officeDocument/2006/relationships/tags" Target="../tags/tag89.xml"/><Relationship Id="rId22" Type="http://schemas.openxmlformats.org/officeDocument/2006/relationships/tags" Target="../tags/tag88.xml"/><Relationship Id="rId21" Type="http://schemas.openxmlformats.org/officeDocument/2006/relationships/tags" Target="../tags/tag87.xml"/><Relationship Id="rId20" Type="http://schemas.openxmlformats.org/officeDocument/2006/relationships/image" Target="../media/image6.jpeg"/><Relationship Id="rId2" Type="http://schemas.openxmlformats.org/officeDocument/2006/relationships/tags" Target="../tags/tag71.xml"/><Relationship Id="rId19" Type="http://schemas.openxmlformats.org/officeDocument/2006/relationships/tags" Target="../tags/tag86.xml"/><Relationship Id="rId18" Type="http://schemas.openxmlformats.org/officeDocument/2006/relationships/tags" Target="../tags/tag85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tags" Target="../tags/tag70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110.xml"/><Relationship Id="rId7" Type="http://schemas.openxmlformats.org/officeDocument/2006/relationships/image" Target="../media/image11.png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6" Type="http://schemas.openxmlformats.org/officeDocument/2006/relationships/notesSlide" Target="../notesSlides/notesSlide2.xml"/><Relationship Id="rId25" Type="http://schemas.openxmlformats.org/officeDocument/2006/relationships/slideLayout" Target="../slideLayouts/slideLayout2.xml"/><Relationship Id="rId24" Type="http://schemas.openxmlformats.org/officeDocument/2006/relationships/tags" Target="../tags/tag117.xml"/><Relationship Id="rId23" Type="http://schemas.openxmlformats.org/officeDocument/2006/relationships/tags" Target="../tags/tag116.xml"/><Relationship Id="rId22" Type="http://schemas.openxmlformats.org/officeDocument/2006/relationships/tags" Target="../tags/tag115.xml"/><Relationship Id="rId21" Type="http://schemas.openxmlformats.org/officeDocument/2006/relationships/tags" Target="../tags/tag114.xml"/><Relationship Id="rId20" Type="http://schemas.openxmlformats.org/officeDocument/2006/relationships/tags" Target="../tags/tag113.xml"/><Relationship Id="rId2" Type="http://schemas.openxmlformats.org/officeDocument/2006/relationships/tags" Target="../tags/tag105.xml"/><Relationship Id="rId19" Type="http://schemas.openxmlformats.org/officeDocument/2006/relationships/tags" Target="../tags/tag112.xml"/><Relationship Id="rId18" Type="http://schemas.openxmlformats.org/officeDocument/2006/relationships/tags" Target="../tags/tag111.xml"/><Relationship Id="rId17" Type="http://schemas.openxmlformats.org/officeDocument/2006/relationships/image" Target="../media/image20.svg"/><Relationship Id="rId16" Type="http://schemas.openxmlformats.org/officeDocument/2006/relationships/image" Target="../media/image19.png"/><Relationship Id="rId15" Type="http://schemas.openxmlformats.org/officeDocument/2006/relationships/image" Target="../media/image18.svg"/><Relationship Id="rId14" Type="http://schemas.openxmlformats.org/officeDocument/2006/relationships/image" Target="../media/image17.png"/><Relationship Id="rId13" Type="http://schemas.openxmlformats.org/officeDocument/2006/relationships/image" Target="../media/image16.svg"/><Relationship Id="rId12" Type="http://schemas.openxmlformats.org/officeDocument/2006/relationships/image" Target="../media/image15.png"/><Relationship Id="rId11" Type="http://schemas.openxmlformats.org/officeDocument/2006/relationships/image" Target="../media/image14.svg"/><Relationship Id="rId10" Type="http://schemas.openxmlformats.org/officeDocument/2006/relationships/image" Target="../media/image13.png"/><Relationship Id="rId1" Type="http://schemas.openxmlformats.org/officeDocument/2006/relationships/tags" Target="../tags/tag104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24.xml"/><Relationship Id="rId6" Type="http://schemas.openxmlformats.org/officeDocument/2006/relationships/tags" Target="../tags/tag123.xml"/><Relationship Id="rId5" Type="http://schemas.openxmlformats.org/officeDocument/2006/relationships/tags" Target="../tags/tag122.xml"/><Relationship Id="rId4" Type="http://schemas.openxmlformats.org/officeDocument/2006/relationships/tags" Target="../tags/tag121.xml"/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image" Target="../media/image21.png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25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image" Target="../media/image22.png"/><Relationship Id="rId11" Type="http://schemas.openxmlformats.org/officeDocument/2006/relationships/notesSlide" Target="../notesSlides/notesSlide5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33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48.xml"/><Relationship Id="rId8" Type="http://schemas.openxmlformats.org/officeDocument/2006/relationships/tags" Target="../tags/tag147.xml"/><Relationship Id="rId7" Type="http://schemas.openxmlformats.org/officeDocument/2006/relationships/image" Target="../media/image23.png"/><Relationship Id="rId6" Type="http://schemas.openxmlformats.org/officeDocument/2006/relationships/tags" Target="../tags/tag146.xml"/><Relationship Id="rId5" Type="http://schemas.openxmlformats.org/officeDocument/2006/relationships/tags" Target="../tags/tag145.xml"/><Relationship Id="rId4" Type="http://schemas.openxmlformats.org/officeDocument/2006/relationships/tags" Target="../tags/tag144.xml"/><Relationship Id="rId3" Type="http://schemas.openxmlformats.org/officeDocument/2006/relationships/tags" Target="../tags/tag143.xml"/><Relationship Id="rId2" Type="http://schemas.openxmlformats.org/officeDocument/2006/relationships/tags" Target="../tags/tag142.xml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49.xml"/><Relationship Id="rId1" Type="http://schemas.openxmlformats.org/officeDocument/2006/relationships/tags" Target="../tags/tag14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57.xml"/><Relationship Id="rId8" Type="http://schemas.openxmlformats.org/officeDocument/2006/relationships/image" Target="../media/image24.png"/><Relationship Id="rId7" Type="http://schemas.openxmlformats.org/officeDocument/2006/relationships/tags" Target="../tags/tag156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3" Type="http://schemas.openxmlformats.org/officeDocument/2006/relationships/tags" Target="../tags/tag152.xml"/><Relationship Id="rId2" Type="http://schemas.openxmlformats.org/officeDocument/2006/relationships/tags" Target="../tags/tag151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50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165.xml"/><Relationship Id="rId8" Type="http://schemas.openxmlformats.org/officeDocument/2006/relationships/tags" Target="../tags/tag164.xml"/><Relationship Id="rId7" Type="http://schemas.openxmlformats.org/officeDocument/2006/relationships/image" Target="../media/image25.png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420100" y="0"/>
            <a:ext cx="3771900" cy="3429000"/>
            <a:chOff x="11550" y="0"/>
            <a:chExt cx="7650" cy="6954"/>
          </a:xfrm>
        </p:grpSpPr>
        <p:sp>
          <p:nvSpPr>
            <p:cNvPr id="5" name="任意多边形 4"/>
            <p:cNvSpPr/>
            <p:nvPr/>
          </p:nvSpPr>
          <p:spPr>
            <a:xfrm flipH="1" flipV="1">
              <a:off x="17616" y="2847"/>
              <a:ext cx="1584" cy="4107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1584" h="4107">
                  <a:moveTo>
                    <a:pt x="0" y="0"/>
                  </a:moveTo>
                  <a:lnTo>
                    <a:pt x="1584" y="4107"/>
                  </a:lnTo>
                  <a:lnTo>
                    <a:pt x="0" y="3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7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flipH="1" flipV="1">
              <a:off x="14933" y="1588"/>
              <a:ext cx="4267" cy="5366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4267" h="5366">
                  <a:moveTo>
                    <a:pt x="0" y="0"/>
                  </a:moveTo>
                  <a:lnTo>
                    <a:pt x="4267" y="5366"/>
                  </a:lnTo>
                  <a:lnTo>
                    <a:pt x="1584" y="4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A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 flipV="1">
              <a:off x="13671" y="0"/>
              <a:ext cx="3945" cy="2847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3945" h="2847">
                  <a:moveTo>
                    <a:pt x="0" y="0"/>
                  </a:moveTo>
                  <a:lnTo>
                    <a:pt x="2682" y="1259"/>
                  </a:lnTo>
                  <a:lnTo>
                    <a:pt x="3945" y="2847"/>
                  </a:lnTo>
                  <a:lnTo>
                    <a:pt x="1098" y="28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7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flipH="1" flipV="1">
              <a:off x="11550" y="0"/>
              <a:ext cx="3383" cy="1588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3383" h="1588">
                  <a:moveTo>
                    <a:pt x="0" y="0"/>
                  </a:moveTo>
                  <a:lnTo>
                    <a:pt x="3383" y="1588"/>
                  </a:lnTo>
                  <a:lnTo>
                    <a:pt x="1262" y="1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A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flipH="1" flipV="1">
              <a:off x="16518" y="0"/>
              <a:ext cx="2682" cy="3590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2682" h="3590">
                  <a:moveTo>
                    <a:pt x="0" y="0"/>
                  </a:moveTo>
                  <a:lnTo>
                    <a:pt x="1584" y="743"/>
                  </a:lnTo>
                  <a:lnTo>
                    <a:pt x="2682" y="3590"/>
                  </a:lnTo>
                  <a:lnTo>
                    <a:pt x="0" y="3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3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flipH="1" flipV="1">
            <a:off x="0" y="3453130"/>
            <a:ext cx="3772800" cy="3430800"/>
            <a:chOff x="11550" y="0"/>
            <a:chExt cx="7650" cy="6954"/>
          </a:xfrm>
        </p:grpSpPr>
        <p:sp>
          <p:nvSpPr>
            <p:cNvPr id="14" name="任意多边形 13"/>
            <p:cNvSpPr/>
            <p:nvPr/>
          </p:nvSpPr>
          <p:spPr>
            <a:xfrm flipH="1" flipV="1">
              <a:off x="17616" y="2847"/>
              <a:ext cx="1584" cy="4107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1584" h="4107">
                  <a:moveTo>
                    <a:pt x="0" y="0"/>
                  </a:moveTo>
                  <a:lnTo>
                    <a:pt x="1584" y="4107"/>
                  </a:lnTo>
                  <a:lnTo>
                    <a:pt x="0" y="3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7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flipH="1" flipV="1">
              <a:off x="14933" y="1588"/>
              <a:ext cx="4267" cy="5366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4267" h="5366">
                  <a:moveTo>
                    <a:pt x="0" y="0"/>
                  </a:moveTo>
                  <a:lnTo>
                    <a:pt x="4267" y="5366"/>
                  </a:lnTo>
                  <a:lnTo>
                    <a:pt x="1584" y="4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A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flipH="1" flipV="1">
              <a:off x="13671" y="0"/>
              <a:ext cx="3945" cy="2847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3945" h="2847">
                  <a:moveTo>
                    <a:pt x="0" y="0"/>
                  </a:moveTo>
                  <a:lnTo>
                    <a:pt x="2682" y="1259"/>
                  </a:lnTo>
                  <a:lnTo>
                    <a:pt x="3945" y="2847"/>
                  </a:lnTo>
                  <a:lnTo>
                    <a:pt x="1098" y="28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7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flipH="1" flipV="1">
              <a:off x="11550" y="0"/>
              <a:ext cx="3383" cy="1588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3383" h="1588">
                  <a:moveTo>
                    <a:pt x="0" y="0"/>
                  </a:moveTo>
                  <a:lnTo>
                    <a:pt x="3383" y="1588"/>
                  </a:lnTo>
                  <a:lnTo>
                    <a:pt x="1262" y="1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A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 flipH="1" flipV="1">
              <a:off x="16518" y="0"/>
              <a:ext cx="2682" cy="3590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2682" h="3590">
                  <a:moveTo>
                    <a:pt x="0" y="0"/>
                  </a:moveTo>
                  <a:lnTo>
                    <a:pt x="1584" y="743"/>
                  </a:lnTo>
                  <a:lnTo>
                    <a:pt x="2682" y="3590"/>
                  </a:lnTo>
                  <a:lnTo>
                    <a:pt x="0" y="3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3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57346" name="组合 49"/>
          <p:cNvGrpSpPr/>
          <p:nvPr/>
        </p:nvGrpSpPr>
        <p:grpSpPr>
          <a:xfrm flipV="1">
            <a:off x="-9525" y="3429000"/>
            <a:ext cx="12201525" cy="76200"/>
            <a:chOff x="1393865" y="1214428"/>
            <a:chExt cx="1427048" cy="285752"/>
          </a:xfrm>
        </p:grpSpPr>
        <p:sp>
          <p:nvSpPr>
            <p:cNvPr id="51" name="矩形 50"/>
            <p:cNvSpPr/>
            <p:nvPr>
              <p:custDataLst>
                <p:tags r:id="rId1"/>
              </p:custDataLst>
            </p:nvPr>
          </p:nvSpPr>
          <p:spPr>
            <a:xfrm>
              <a:off x="1393865" y="1214428"/>
              <a:ext cx="714267" cy="285752"/>
            </a:xfrm>
            <a:prstGeom prst="rect">
              <a:avLst/>
            </a:prstGeom>
            <a:solidFill>
              <a:srgbClr val="0D7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矩形 51"/>
            <p:cNvSpPr/>
            <p:nvPr>
              <p:custDataLst>
                <p:tags r:id="rId2"/>
              </p:custDataLst>
            </p:nvPr>
          </p:nvSpPr>
          <p:spPr>
            <a:xfrm>
              <a:off x="2106646" y="1214428"/>
              <a:ext cx="714267" cy="285752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-2500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7619365" y="4751705"/>
            <a:ext cx="0" cy="1145540"/>
          </a:xfrm>
          <a:prstGeom prst="line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3"/>
          <p:cNvSpPr txBox="1"/>
          <p:nvPr/>
        </p:nvSpPr>
        <p:spPr>
          <a:xfrm>
            <a:off x="8035925" y="4719955"/>
            <a:ext cx="2436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招投标办公室</a:t>
            </a:r>
            <a:endParaRPr lang="zh-CN" altLang="en-US" sz="2400"/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8035925" y="5390515"/>
            <a:ext cx="2436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/>
              <a:t>2023</a:t>
            </a:r>
            <a:r>
              <a:rPr lang="zh-CN" altLang="en-US" sz="2400"/>
              <a:t>年</a:t>
            </a:r>
            <a:r>
              <a:rPr lang="en-US" altLang="zh-CN" sz="2400"/>
              <a:t>6</a:t>
            </a:r>
            <a:r>
              <a:rPr lang="zh-CN" altLang="en-US" sz="2400"/>
              <a:t>月</a:t>
            </a:r>
            <a:r>
              <a:rPr lang="en-US" altLang="zh-CN" sz="2400"/>
              <a:t>21</a:t>
            </a:r>
            <a:r>
              <a:rPr lang="zh-CN" altLang="en-US" sz="2400"/>
              <a:t>日</a:t>
            </a:r>
            <a:endParaRPr lang="zh-CN" altLang="en-US" sz="2400"/>
          </a:p>
        </p:txBody>
      </p:sp>
      <p:sp>
        <p:nvSpPr>
          <p:cNvPr id="7" name="矩形 6"/>
          <p:cNvSpPr/>
          <p:nvPr/>
        </p:nvSpPr>
        <p:spPr>
          <a:xfrm>
            <a:off x="7620000" y="5489575"/>
            <a:ext cx="77470" cy="407670"/>
          </a:xfrm>
          <a:prstGeom prst="rect">
            <a:avLst/>
          </a:prstGeom>
          <a:solidFill>
            <a:srgbClr val="293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" name="Picture 5" descr="D:\MY File\【网建】\校标LOGO0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62585" y="302260"/>
            <a:ext cx="1015365" cy="988060"/>
          </a:xfrm>
          <a:prstGeom prst="rect">
            <a:avLst/>
          </a:prstGeom>
          <a:ln>
            <a:noFill/>
          </a:ln>
          <a:effectLst/>
        </p:spPr>
      </p:pic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1489393" y="2196465"/>
            <a:ext cx="9405620" cy="1109345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p3d extrusionH="425450" contourW="19050" prstMaterial="matte">
              <a:extrusionClr>
                <a:srgbClr val="F4EA00"/>
              </a:extrusionClr>
              <a:contourClr>
                <a:schemeClr val="tx1"/>
              </a:contourClr>
            </a:sp3d>
          </a:bodyPr>
          <a:p>
            <a:pPr algn="ctr"/>
            <a:r>
              <a:rPr lang="zh-CN" altLang="en-US" sz="6600" b="1">
                <a:ln w="38100">
                  <a:solidFill>
                    <a:schemeClr val="bg1"/>
                  </a:solidFill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83000">
                      <a:srgbClr val="A11111"/>
                    </a:gs>
                    <a:gs pos="43000">
                      <a:schemeClr val="accent5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127000" dist="762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</a:rPr>
              <a:t>快</a:t>
            </a:r>
            <a:r>
              <a:rPr lang="en-US" altLang="zh-CN" sz="6600" b="1">
                <a:ln w="38100">
                  <a:solidFill>
                    <a:schemeClr val="bg1"/>
                  </a:solidFill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83000">
                      <a:srgbClr val="A11111"/>
                    </a:gs>
                    <a:gs pos="43000">
                      <a:schemeClr val="accent5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127000" dist="762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</a:rPr>
              <a:t> </a:t>
            </a:r>
            <a:r>
              <a:rPr lang="zh-CN" altLang="en-US" sz="6600" b="1">
                <a:ln w="38100">
                  <a:solidFill>
                    <a:schemeClr val="bg1"/>
                  </a:solidFill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83000">
                      <a:srgbClr val="A11111"/>
                    </a:gs>
                    <a:gs pos="43000">
                      <a:schemeClr val="accent5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127000" dist="762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</a:rPr>
              <a:t>速</a:t>
            </a:r>
            <a:r>
              <a:rPr lang="en-US" altLang="zh-CN" sz="6600" b="1">
                <a:ln w="38100">
                  <a:solidFill>
                    <a:schemeClr val="bg1"/>
                  </a:solidFill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83000">
                      <a:srgbClr val="A11111"/>
                    </a:gs>
                    <a:gs pos="43000">
                      <a:schemeClr val="accent5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127000" dist="762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</a:rPr>
              <a:t> </a:t>
            </a:r>
            <a:r>
              <a:rPr lang="zh-CN" altLang="en-US" sz="6600" b="1">
                <a:ln w="38100">
                  <a:solidFill>
                    <a:schemeClr val="bg1"/>
                  </a:solidFill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83000">
                      <a:srgbClr val="A11111"/>
                    </a:gs>
                    <a:gs pos="43000">
                      <a:schemeClr val="accent5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127000" dist="762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</a:rPr>
              <a:t>采</a:t>
            </a:r>
            <a:r>
              <a:rPr lang="en-US" altLang="zh-CN" sz="6600" b="1">
                <a:ln w="38100">
                  <a:solidFill>
                    <a:schemeClr val="bg1"/>
                  </a:solidFill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83000">
                      <a:srgbClr val="A11111"/>
                    </a:gs>
                    <a:gs pos="43000">
                      <a:schemeClr val="accent5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127000" dist="762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</a:rPr>
              <a:t> </a:t>
            </a:r>
            <a:r>
              <a:rPr lang="zh-CN" altLang="en-US" sz="6600" b="1">
                <a:ln w="38100">
                  <a:solidFill>
                    <a:schemeClr val="bg1"/>
                  </a:solidFill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83000">
                      <a:srgbClr val="A11111"/>
                    </a:gs>
                    <a:gs pos="43000">
                      <a:schemeClr val="accent5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127000" dist="762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</a:rPr>
              <a:t>购</a:t>
            </a:r>
            <a:r>
              <a:rPr lang="en-US" altLang="zh-CN" sz="6600" b="1">
                <a:ln w="38100">
                  <a:solidFill>
                    <a:schemeClr val="bg1"/>
                  </a:solidFill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83000">
                      <a:srgbClr val="A11111"/>
                    </a:gs>
                    <a:gs pos="43000">
                      <a:schemeClr val="accent5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127000" dist="762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</a:rPr>
              <a:t> </a:t>
            </a:r>
            <a:r>
              <a:rPr lang="zh-CN" sz="6600" b="1">
                <a:ln w="38100">
                  <a:solidFill>
                    <a:schemeClr val="bg1"/>
                  </a:solidFill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83000">
                      <a:srgbClr val="A11111"/>
                    </a:gs>
                    <a:gs pos="43000">
                      <a:schemeClr val="accent5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127000" dist="762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</a:rPr>
              <a:t>（线上谈判）</a:t>
            </a:r>
            <a:endParaRPr lang="zh-CN" sz="6600" b="1">
              <a:ln w="38100">
                <a:solidFill>
                  <a:schemeClr val="bg1"/>
                </a:solidFill>
              </a:ln>
              <a:gradFill>
                <a:gsLst>
                  <a:gs pos="0">
                    <a:schemeClr val="accent5">
                      <a:lumMod val="75000"/>
                    </a:schemeClr>
                  </a:gs>
                  <a:gs pos="83000">
                    <a:srgbClr val="A11111"/>
                  </a:gs>
                  <a:gs pos="43000">
                    <a:schemeClr val="accent5">
                      <a:lumMod val="75000"/>
                    </a:schemeClr>
                  </a:gs>
                </a:gsLst>
                <a:lin ang="5400000" scaled="0"/>
              </a:gradFill>
              <a:effectLst>
                <a:outerShdw blurRad="127000" dist="76200" dir="5400000" algn="t" rotWithShape="0">
                  <a:prstClr val="black">
                    <a:alpha val="40000"/>
                  </a:prstClr>
                </a:outerShdw>
              </a:effectLst>
              <a:latin typeface="汉仪力量黑简" panose="00020600040101010101" charset="-122"/>
              <a:ea typeface="汉仪力量黑简" panose="00020600040101010101" charset="-122"/>
            </a:endParaRPr>
          </a:p>
        </p:txBody>
      </p:sp>
      <p:sp>
        <p:nvSpPr>
          <p:cNvPr id="21" name="矩形 20"/>
          <p:cNvSpPr/>
          <p:nvPr>
            <p:custDataLst>
              <p:tags r:id="rId7"/>
            </p:custDataLst>
          </p:nvPr>
        </p:nvSpPr>
        <p:spPr>
          <a:xfrm>
            <a:off x="4218623" y="4972685"/>
            <a:ext cx="2928620" cy="924560"/>
          </a:xfrm>
          <a:prstGeom prst="rect">
            <a:avLst/>
          </a:prstGeom>
          <a:noFill/>
        </p:spPr>
        <p:txBody>
          <a:bodyPr wrap="none" lIns="90170" tIns="46990" rIns="90170" bIns="46990" rtlCol="0" anchor="t">
            <a:spAutoFit/>
            <a:sp3d extrusionH="425450" contourW="19050" prstMaterial="matte">
              <a:extrusionClr>
                <a:srgbClr val="F4EA00"/>
              </a:extrusionClr>
              <a:contourClr>
                <a:schemeClr val="tx1"/>
              </a:contourClr>
            </a:sp3d>
          </a:bodyPr>
          <a:p>
            <a:pPr algn="ctr"/>
            <a:r>
              <a:rPr lang="zh-CN" sz="5400" b="1">
                <a:ln w="38100">
                  <a:solidFill>
                    <a:schemeClr val="bg1"/>
                  </a:solidFill>
                </a:ln>
                <a:gradFill>
                  <a:gsLst>
                    <a:gs pos="0">
                      <a:schemeClr val="accent5">
                        <a:lumMod val="75000"/>
                      </a:schemeClr>
                    </a:gs>
                    <a:gs pos="83000">
                      <a:srgbClr val="A11111"/>
                    </a:gs>
                    <a:gs pos="43000">
                      <a:schemeClr val="accent5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127000" dist="76200" dir="5400000" algn="t" rotWithShape="0">
                    <a:prstClr val="black">
                      <a:alpha val="40000"/>
                    </a:prstClr>
                  </a:outerShdw>
                </a:effectLst>
                <a:latin typeface="汉仪力量黑简" panose="00020600040101010101" charset="-122"/>
                <a:ea typeface="汉仪力量黑简" panose="00020600040101010101" charset="-122"/>
              </a:rPr>
              <a:t>操作手册</a:t>
            </a:r>
            <a:endParaRPr lang="zh-CN" sz="5400" b="1">
              <a:ln w="38100">
                <a:solidFill>
                  <a:schemeClr val="bg1"/>
                </a:solidFill>
              </a:ln>
              <a:gradFill>
                <a:gsLst>
                  <a:gs pos="0">
                    <a:schemeClr val="accent5">
                      <a:lumMod val="75000"/>
                    </a:schemeClr>
                  </a:gs>
                  <a:gs pos="83000">
                    <a:srgbClr val="A11111"/>
                  </a:gs>
                  <a:gs pos="43000">
                    <a:schemeClr val="accent5">
                      <a:lumMod val="75000"/>
                    </a:schemeClr>
                  </a:gs>
                </a:gsLst>
                <a:lin ang="5400000" scaled="0"/>
              </a:gradFill>
              <a:effectLst>
                <a:outerShdw blurRad="127000" dist="76200" dir="5400000" algn="t" rotWithShape="0">
                  <a:prstClr val="black">
                    <a:alpha val="40000"/>
                  </a:prstClr>
                </a:outerShdw>
              </a:effectLst>
              <a:latin typeface="汉仪力量黑简" panose="00020600040101010101" charset="-122"/>
              <a:ea typeface="汉仪力量黑简" panose="00020600040101010101" charset="-122"/>
            </a:endParaRPr>
          </a:p>
        </p:txBody>
      </p:sp>
      <p:pic>
        <p:nvPicPr>
          <p:cNvPr id="22" name="图片 21" descr="32303031303036373b32303031303331383bcae9bca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70250" y="5113020"/>
            <a:ext cx="722630" cy="722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0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5" name="图片 1" descr="快速采购需求-0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71420" y="2051050"/>
            <a:ext cx="7500620" cy="4071620"/>
          </a:xfrm>
          <a:prstGeom prst="rect">
            <a:avLst/>
          </a:prstGeom>
          <a:noFill/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947420" y="789305"/>
            <a:ext cx="5443220" cy="77470"/>
            <a:chOff x="11097" y="8263"/>
            <a:chExt cx="7585" cy="122"/>
          </a:xfrm>
        </p:grpSpPr>
        <p:cxnSp>
          <p:nvCxnSpPr>
            <p:cNvPr id="3" name="直接连接符 2"/>
            <p:cNvCxnSpPr/>
            <p:nvPr>
              <p:custDataLst>
                <p:tags r:id="rId3"/>
              </p:custDataLst>
            </p:nvPr>
          </p:nvCxnSpPr>
          <p:spPr>
            <a:xfrm flipH="1">
              <a:off x="11097" y="8385"/>
              <a:ext cx="7585" cy="0"/>
            </a:xfrm>
            <a:prstGeom prst="line">
              <a:avLst/>
            </a:prstGeom>
            <a:ln w="381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>
              <p:custDataLst>
                <p:tags r:id="rId4"/>
              </p:custDataLst>
            </p:nvPr>
          </p:nvSpPr>
          <p:spPr>
            <a:xfrm rot="5400000">
              <a:off x="11358" y="8003"/>
              <a:ext cx="122" cy="642"/>
            </a:xfrm>
            <a:prstGeom prst="rect">
              <a:avLst/>
            </a:prstGeom>
            <a:solidFill>
              <a:srgbClr val="446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1345565" y="306705"/>
            <a:ext cx="59829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快速采购</a:t>
            </a:r>
            <a:r>
              <a:rPr lang="en-US" alt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操作手册</a:t>
            </a:r>
            <a:endParaRPr lang="zh-CN" altLang="en-US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1848485" y="1358900"/>
            <a:ext cx="9669780" cy="593090"/>
          </a:xfrm>
          <a:prstGeom prst="rect">
            <a:avLst/>
          </a:prstGeom>
        </p:spPr>
        <p:txBody>
          <a:bodyPr wrap="square" lIns="91406" tIns="45702" rIns="91406" bIns="45702">
            <a:noAutofit/>
          </a:bodyPr>
          <a:p>
            <a:pPr lvl="0" indent="0" algn="l" fontAlgn="auto">
              <a:lnSpc>
                <a:spcPts val="1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（一）、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需求编制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）再次确认采购需求，即可提交。</a:t>
            </a:r>
            <a:endParaRPr lang="zh-CN" altLang="en-US" sz="2000" i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任意多边形 30"/>
          <p:cNvSpPr/>
          <p:nvPr>
            <p:custDataLst>
              <p:tags r:id="rId7"/>
            </p:custDataLst>
          </p:nvPr>
        </p:nvSpPr>
        <p:spPr>
          <a:xfrm rot="2774622">
            <a:off x="1006640" y="1301796"/>
            <a:ext cx="538479" cy="537210"/>
          </a:xfrm>
          <a:custGeom>
            <a:avLst/>
            <a:gdLst>
              <a:gd name="connsiteX0" fmla="*/ 851193 w 1702386"/>
              <a:gd name="connsiteY0" fmla="*/ 582034 h 1702386"/>
              <a:gd name="connsiteX1" fmla="*/ 1120351 w 1702386"/>
              <a:gd name="connsiteY1" fmla="*/ 851192 h 1702386"/>
              <a:gd name="connsiteX2" fmla="*/ 851193 w 1702386"/>
              <a:gd name="connsiteY2" fmla="*/ 1120350 h 1702386"/>
              <a:gd name="connsiteX3" fmla="*/ 582035 w 1702386"/>
              <a:gd name="connsiteY3" fmla="*/ 851192 h 1702386"/>
              <a:gd name="connsiteX4" fmla="*/ 851193 w 1702386"/>
              <a:gd name="connsiteY4" fmla="*/ 582034 h 1702386"/>
              <a:gd name="connsiteX5" fmla="*/ 851193 w 1702386"/>
              <a:gd name="connsiteY5" fmla="*/ 312876 h 1702386"/>
              <a:gd name="connsiteX6" fmla="*/ 312877 w 1702386"/>
              <a:gd name="connsiteY6" fmla="*/ 851192 h 1702386"/>
              <a:gd name="connsiteX7" fmla="*/ 851193 w 1702386"/>
              <a:gd name="connsiteY7" fmla="*/ 1389508 h 1702386"/>
              <a:gd name="connsiteX8" fmla="*/ 1389509 w 1702386"/>
              <a:gd name="connsiteY8" fmla="*/ 851192 h 1702386"/>
              <a:gd name="connsiteX9" fmla="*/ 851193 w 1702386"/>
              <a:gd name="connsiteY9" fmla="*/ 312876 h 1702386"/>
              <a:gd name="connsiteX10" fmla="*/ 851194 w 1702386"/>
              <a:gd name="connsiteY10" fmla="*/ 0 h 1702386"/>
              <a:gd name="connsiteX11" fmla="*/ 1702386 w 1702386"/>
              <a:gd name="connsiteY11" fmla="*/ 0 h 1702386"/>
              <a:gd name="connsiteX12" fmla="*/ 1702386 w 1702386"/>
              <a:gd name="connsiteY12" fmla="*/ 851193 h 1702386"/>
              <a:gd name="connsiteX13" fmla="*/ 851193 w 1702386"/>
              <a:gd name="connsiteY13" fmla="*/ 1702386 h 1702386"/>
              <a:gd name="connsiteX14" fmla="*/ 0 w 1702386"/>
              <a:gd name="connsiteY14" fmla="*/ 851193 h 1702386"/>
              <a:gd name="connsiteX15" fmla="*/ 1 w 1702386"/>
              <a:gd name="connsiteY15" fmla="*/ 851193 h 1702386"/>
              <a:gd name="connsiteX16" fmla="*/ 851194 w 1702386"/>
              <a:gd name="connsiteY16" fmla="*/ 0 h 17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dirty="0"/>
          </a:p>
        </p:txBody>
      </p:sp>
      <p:sp>
        <p:nvSpPr>
          <p:cNvPr id="7" name="圆角矩形 6"/>
          <p:cNvSpPr/>
          <p:nvPr>
            <p:custDataLst>
              <p:tags r:id="rId8"/>
            </p:custDataLst>
          </p:nvPr>
        </p:nvSpPr>
        <p:spPr>
          <a:xfrm>
            <a:off x="6173470" y="5857240"/>
            <a:ext cx="606425" cy="349250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91080" y="2462530"/>
            <a:ext cx="8210550" cy="364299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947420" y="789305"/>
            <a:ext cx="5443220" cy="77470"/>
            <a:chOff x="11097" y="8263"/>
            <a:chExt cx="7585" cy="122"/>
          </a:xfrm>
        </p:grpSpPr>
        <p:cxnSp>
          <p:nvCxnSpPr>
            <p:cNvPr id="3" name="直接连接符 2"/>
            <p:cNvCxnSpPr/>
            <p:nvPr>
              <p:custDataLst>
                <p:tags r:id="rId3"/>
              </p:custDataLst>
            </p:nvPr>
          </p:nvCxnSpPr>
          <p:spPr>
            <a:xfrm flipH="1">
              <a:off x="11097" y="8385"/>
              <a:ext cx="7585" cy="0"/>
            </a:xfrm>
            <a:prstGeom prst="line">
              <a:avLst/>
            </a:prstGeom>
            <a:ln w="381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>
              <p:custDataLst>
                <p:tags r:id="rId4"/>
              </p:custDataLst>
            </p:nvPr>
          </p:nvSpPr>
          <p:spPr>
            <a:xfrm rot="5400000">
              <a:off x="11358" y="8003"/>
              <a:ext cx="122" cy="642"/>
            </a:xfrm>
            <a:prstGeom prst="rect">
              <a:avLst/>
            </a:prstGeom>
            <a:solidFill>
              <a:srgbClr val="446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1345565" y="306705"/>
            <a:ext cx="59829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快速采购</a:t>
            </a:r>
            <a:r>
              <a:rPr lang="en-US" alt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操作手册</a:t>
            </a:r>
            <a:endParaRPr lang="zh-CN" altLang="en-US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1848485" y="1358900"/>
            <a:ext cx="9669780" cy="831215"/>
          </a:xfrm>
          <a:prstGeom prst="rect">
            <a:avLst/>
          </a:prstGeom>
        </p:spPr>
        <p:txBody>
          <a:bodyPr wrap="square" lIns="91406" tIns="45702" rIns="91406" bIns="45702">
            <a:noAutofit/>
          </a:bodyPr>
          <a:p>
            <a:pPr lvl="0" indent="0" algn="l" fontAlgn="auto">
              <a:lnSpc>
                <a:spcPts val="29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二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）、</a:t>
            </a:r>
            <a:r>
              <a:rPr 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招标办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审核需求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用户提交项目需求后，承办人查看各个指标是否合理，没问题即可发布采购公告。有问题时可返回给用户修改。</a:t>
            </a:r>
            <a:endParaRPr lang="zh-CN" altLang="en-US" sz="2000" i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任意多边形 30"/>
          <p:cNvSpPr/>
          <p:nvPr>
            <p:custDataLst>
              <p:tags r:id="rId7"/>
            </p:custDataLst>
          </p:nvPr>
        </p:nvSpPr>
        <p:spPr>
          <a:xfrm rot="2774622">
            <a:off x="1006640" y="1301796"/>
            <a:ext cx="538479" cy="537210"/>
          </a:xfrm>
          <a:custGeom>
            <a:avLst/>
            <a:gdLst>
              <a:gd name="connsiteX0" fmla="*/ 851193 w 1702386"/>
              <a:gd name="connsiteY0" fmla="*/ 582034 h 1702386"/>
              <a:gd name="connsiteX1" fmla="*/ 1120351 w 1702386"/>
              <a:gd name="connsiteY1" fmla="*/ 851192 h 1702386"/>
              <a:gd name="connsiteX2" fmla="*/ 851193 w 1702386"/>
              <a:gd name="connsiteY2" fmla="*/ 1120350 h 1702386"/>
              <a:gd name="connsiteX3" fmla="*/ 582035 w 1702386"/>
              <a:gd name="connsiteY3" fmla="*/ 851192 h 1702386"/>
              <a:gd name="connsiteX4" fmla="*/ 851193 w 1702386"/>
              <a:gd name="connsiteY4" fmla="*/ 582034 h 1702386"/>
              <a:gd name="connsiteX5" fmla="*/ 851193 w 1702386"/>
              <a:gd name="connsiteY5" fmla="*/ 312876 h 1702386"/>
              <a:gd name="connsiteX6" fmla="*/ 312877 w 1702386"/>
              <a:gd name="connsiteY6" fmla="*/ 851192 h 1702386"/>
              <a:gd name="connsiteX7" fmla="*/ 851193 w 1702386"/>
              <a:gd name="connsiteY7" fmla="*/ 1389508 h 1702386"/>
              <a:gd name="connsiteX8" fmla="*/ 1389509 w 1702386"/>
              <a:gd name="connsiteY8" fmla="*/ 851192 h 1702386"/>
              <a:gd name="connsiteX9" fmla="*/ 851193 w 1702386"/>
              <a:gd name="connsiteY9" fmla="*/ 312876 h 1702386"/>
              <a:gd name="connsiteX10" fmla="*/ 851194 w 1702386"/>
              <a:gd name="connsiteY10" fmla="*/ 0 h 1702386"/>
              <a:gd name="connsiteX11" fmla="*/ 1702386 w 1702386"/>
              <a:gd name="connsiteY11" fmla="*/ 0 h 1702386"/>
              <a:gd name="connsiteX12" fmla="*/ 1702386 w 1702386"/>
              <a:gd name="connsiteY12" fmla="*/ 851193 h 1702386"/>
              <a:gd name="connsiteX13" fmla="*/ 851193 w 1702386"/>
              <a:gd name="connsiteY13" fmla="*/ 1702386 h 1702386"/>
              <a:gd name="connsiteX14" fmla="*/ 0 w 1702386"/>
              <a:gd name="connsiteY14" fmla="*/ 851193 h 1702386"/>
              <a:gd name="connsiteX15" fmla="*/ 1 w 1702386"/>
              <a:gd name="connsiteY15" fmla="*/ 851193 h 1702386"/>
              <a:gd name="connsiteX16" fmla="*/ 851194 w 1702386"/>
              <a:gd name="connsiteY16" fmla="*/ 0 h 17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dirty="0"/>
          </a:p>
        </p:txBody>
      </p:sp>
      <p:sp>
        <p:nvSpPr>
          <p:cNvPr id="7" name="圆角矩形 6"/>
          <p:cNvSpPr/>
          <p:nvPr>
            <p:custDataLst>
              <p:tags r:id="rId8"/>
            </p:custDataLst>
          </p:nvPr>
        </p:nvSpPr>
        <p:spPr>
          <a:xfrm>
            <a:off x="5688330" y="5664835"/>
            <a:ext cx="606425" cy="349250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474595" y="6331585"/>
            <a:ext cx="785685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注意项目</a:t>
            </a:r>
            <a:r>
              <a:rPr lang="zh-CN" altLang="en-US" b="1">
                <a:solidFill>
                  <a:srgbClr val="FF0000"/>
                </a:solidFill>
              </a:rPr>
              <a:t>第一轮为</a:t>
            </a:r>
            <a:r>
              <a:rPr lang="en-US" altLang="zh-CN" b="1">
                <a:solidFill>
                  <a:srgbClr val="FF0000"/>
                </a:solidFill>
              </a:rPr>
              <a:t>5</a:t>
            </a:r>
            <a:r>
              <a:rPr lang="zh-CN" altLang="en-US" b="1">
                <a:solidFill>
                  <a:srgbClr val="FF0000"/>
                </a:solidFill>
              </a:rPr>
              <a:t>天</a:t>
            </a:r>
            <a:r>
              <a:rPr lang="zh-CN" altLang="en-US"/>
              <a:t>，如</a:t>
            </a:r>
            <a:r>
              <a:rPr lang="en-US" altLang="zh-CN"/>
              <a:t>5</a:t>
            </a:r>
            <a:r>
              <a:rPr lang="zh-CN" altLang="en-US"/>
              <a:t>天内报名不满三家，则再次</a:t>
            </a:r>
            <a:r>
              <a:rPr lang="zh-CN" altLang="en-US" b="1">
                <a:solidFill>
                  <a:srgbClr val="FF0000"/>
                </a:solidFill>
              </a:rPr>
              <a:t>顺延</a:t>
            </a:r>
            <a:r>
              <a:rPr lang="en-US" altLang="zh-CN" b="1">
                <a:solidFill>
                  <a:srgbClr val="FF0000"/>
                </a:solidFill>
              </a:rPr>
              <a:t>3</a:t>
            </a:r>
            <a:r>
              <a:rPr lang="zh-CN" altLang="en-US" b="1">
                <a:solidFill>
                  <a:srgbClr val="FF0000"/>
                </a:solidFill>
              </a:rPr>
              <a:t>天</a:t>
            </a:r>
            <a:r>
              <a:rPr lang="zh-CN" altLang="en-US"/>
              <a:t>。</a:t>
            </a:r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291080" y="6276975"/>
            <a:ext cx="7218045" cy="513080"/>
          </a:xfrm>
          <a:prstGeom prst="roundRect">
            <a:avLst/>
          </a:prstGeom>
          <a:noFill/>
          <a:ln w="28575" cmpd="sng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13610" y="2289175"/>
            <a:ext cx="7356475" cy="388112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947420" y="789305"/>
            <a:ext cx="5443220" cy="77470"/>
            <a:chOff x="11097" y="8263"/>
            <a:chExt cx="7585" cy="122"/>
          </a:xfrm>
        </p:grpSpPr>
        <p:cxnSp>
          <p:nvCxnSpPr>
            <p:cNvPr id="3" name="直接连接符 2"/>
            <p:cNvCxnSpPr/>
            <p:nvPr>
              <p:custDataLst>
                <p:tags r:id="rId3"/>
              </p:custDataLst>
            </p:nvPr>
          </p:nvCxnSpPr>
          <p:spPr>
            <a:xfrm flipH="1">
              <a:off x="11097" y="8385"/>
              <a:ext cx="7585" cy="0"/>
            </a:xfrm>
            <a:prstGeom prst="line">
              <a:avLst/>
            </a:prstGeom>
            <a:ln w="381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>
              <p:custDataLst>
                <p:tags r:id="rId4"/>
              </p:custDataLst>
            </p:nvPr>
          </p:nvSpPr>
          <p:spPr>
            <a:xfrm rot="5400000">
              <a:off x="11358" y="8003"/>
              <a:ext cx="122" cy="642"/>
            </a:xfrm>
            <a:prstGeom prst="rect">
              <a:avLst/>
            </a:prstGeom>
            <a:solidFill>
              <a:srgbClr val="446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1345565" y="306705"/>
            <a:ext cx="59829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快速采购</a:t>
            </a:r>
            <a:r>
              <a:rPr lang="en-US" alt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操作手册</a:t>
            </a:r>
            <a:endParaRPr lang="zh-CN" altLang="en-US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1848485" y="1358900"/>
            <a:ext cx="9669780" cy="831215"/>
          </a:xfrm>
          <a:prstGeom prst="rect">
            <a:avLst/>
          </a:prstGeom>
        </p:spPr>
        <p:txBody>
          <a:bodyPr wrap="square" lIns="91406" tIns="45702" rIns="91406" bIns="45702">
            <a:noAutofit/>
          </a:bodyPr>
          <a:p>
            <a:pPr lvl="0" indent="0" algn="l" fontAlgn="auto">
              <a:lnSpc>
                <a:spcPts val="29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（三）、供应商投标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供应商需逐个指标进行响应，每个满足的指标必须上传文件证明满足要求，全部响应后提交。</a:t>
            </a:r>
            <a:endParaRPr lang="zh-CN" altLang="en-US" sz="2000" i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任意多边形 30"/>
          <p:cNvSpPr/>
          <p:nvPr>
            <p:custDataLst>
              <p:tags r:id="rId7"/>
            </p:custDataLst>
          </p:nvPr>
        </p:nvSpPr>
        <p:spPr>
          <a:xfrm rot="2774622">
            <a:off x="1006640" y="1301796"/>
            <a:ext cx="538479" cy="537210"/>
          </a:xfrm>
          <a:custGeom>
            <a:avLst/>
            <a:gdLst>
              <a:gd name="connsiteX0" fmla="*/ 851193 w 1702386"/>
              <a:gd name="connsiteY0" fmla="*/ 582034 h 1702386"/>
              <a:gd name="connsiteX1" fmla="*/ 1120351 w 1702386"/>
              <a:gd name="connsiteY1" fmla="*/ 851192 h 1702386"/>
              <a:gd name="connsiteX2" fmla="*/ 851193 w 1702386"/>
              <a:gd name="connsiteY2" fmla="*/ 1120350 h 1702386"/>
              <a:gd name="connsiteX3" fmla="*/ 582035 w 1702386"/>
              <a:gd name="connsiteY3" fmla="*/ 851192 h 1702386"/>
              <a:gd name="connsiteX4" fmla="*/ 851193 w 1702386"/>
              <a:gd name="connsiteY4" fmla="*/ 582034 h 1702386"/>
              <a:gd name="connsiteX5" fmla="*/ 851193 w 1702386"/>
              <a:gd name="connsiteY5" fmla="*/ 312876 h 1702386"/>
              <a:gd name="connsiteX6" fmla="*/ 312877 w 1702386"/>
              <a:gd name="connsiteY6" fmla="*/ 851192 h 1702386"/>
              <a:gd name="connsiteX7" fmla="*/ 851193 w 1702386"/>
              <a:gd name="connsiteY7" fmla="*/ 1389508 h 1702386"/>
              <a:gd name="connsiteX8" fmla="*/ 1389509 w 1702386"/>
              <a:gd name="connsiteY8" fmla="*/ 851192 h 1702386"/>
              <a:gd name="connsiteX9" fmla="*/ 851193 w 1702386"/>
              <a:gd name="connsiteY9" fmla="*/ 312876 h 1702386"/>
              <a:gd name="connsiteX10" fmla="*/ 851194 w 1702386"/>
              <a:gd name="connsiteY10" fmla="*/ 0 h 1702386"/>
              <a:gd name="connsiteX11" fmla="*/ 1702386 w 1702386"/>
              <a:gd name="connsiteY11" fmla="*/ 0 h 1702386"/>
              <a:gd name="connsiteX12" fmla="*/ 1702386 w 1702386"/>
              <a:gd name="connsiteY12" fmla="*/ 851193 h 1702386"/>
              <a:gd name="connsiteX13" fmla="*/ 851193 w 1702386"/>
              <a:gd name="connsiteY13" fmla="*/ 1702386 h 1702386"/>
              <a:gd name="connsiteX14" fmla="*/ 0 w 1702386"/>
              <a:gd name="connsiteY14" fmla="*/ 851193 h 1702386"/>
              <a:gd name="connsiteX15" fmla="*/ 1 w 1702386"/>
              <a:gd name="connsiteY15" fmla="*/ 851193 h 1702386"/>
              <a:gd name="connsiteX16" fmla="*/ 851194 w 1702386"/>
              <a:gd name="connsiteY16" fmla="*/ 0 h 17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dirty="0"/>
          </a:p>
        </p:txBody>
      </p:sp>
      <p:sp>
        <p:nvSpPr>
          <p:cNvPr id="7" name="圆角矩形 6"/>
          <p:cNvSpPr/>
          <p:nvPr>
            <p:custDataLst>
              <p:tags r:id="rId8"/>
            </p:custDataLst>
          </p:nvPr>
        </p:nvSpPr>
        <p:spPr>
          <a:xfrm>
            <a:off x="7911465" y="3429000"/>
            <a:ext cx="862330" cy="349250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459990" y="2376805"/>
            <a:ext cx="6915785" cy="416941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947420" y="789305"/>
            <a:ext cx="5443220" cy="77470"/>
            <a:chOff x="11097" y="8263"/>
            <a:chExt cx="7585" cy="122"/>
          </a:xfrm>
        </p:grpSpPr>
        <p:cxnSp>
          <p:nvCxnSpPr>
            <p:cNvPr id="3" name="直接连接符 2"/>
            <p:cNvCxnSpPr/>
            <p:nvPr>
              <p:custDataLst>
                <p:tags r:id="rId3"/>
              </p:custDataLst>
            </p:nvPr>
          </p:nvCxnSpPr>
          <p:spPr>
            <a:xfrm flipH="1">
              <a:off x="11097" y="8385"/>
              <a:ext cx="7585" cy="0"/>
            </a:xfrm>
            <a:prstGeom prst="line">
              <a:avLst/>
            </a:prstGeom>
            <a:ln w="381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>
              <p:custDataLst>
                <p:tags r:id="rId4"/>
              </p:custDataLst>
            </p:nvPr>
          </p:nvSpPr>
          <p:spPr>
            <a:xfrm rot="5400000">
              <a:off x="11358" y="8003"/>
              <a:ext cx="122" cy="642"/>
            </a:xfrm>
            <a:prstGeom prst="rect">
              <a:avLst/>
            </a:prstGeom>
            <a:solidFill>
              <a:srgbClr val="446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1345565" y="306705"/>
            <a:ext cx="59829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快速采购</a:t>
            </a:r>
            <a:r>
              <a:rPr lang="en-US" alt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操作手册</a:t>
            </a:r>
            <a:endParaRPr lang="zh-CN" altLang="en-US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1848485" y="1358900"/>
            <a:ext cx="10067290" cy="1133475"/>
          </a:xfrm>
          <a:prstGeom prst="rect">
            <a:avLst/>
          </a:prstGeom>
        </p:spPr>
        <p:txBody>
          <a:bodyPr wrap="square" lIns="91406" tIns="45702" rIns="91406" bIns="45702">
            <a:noAutofit/>
          </a:bodyPr>
          <a:p>
            <a:pPr lvl="0" indent="0" algn="l" fontAlgn="auto">
              <a:lnSpc>
                <a:spcPts val="29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（四）、招标办资质审核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项目到截止时间后，承办人可查看投标商的资质文件是否符合要求，不符合要求的，可把该供应商设为无效响应，也可返回供应商修改资质。</a:t>
            </a:r>
            <a:endParaRPr lang="zh-CN" altLang="en-US" sz="2000" i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任意多边形 30"/>
          <p:cNvSpPr/>
          <p:nvPr>
            <p:custDataLst>
              <p:tags r:id="rId7"/>
            </p:custDataLst>
          </p:nvPr>
        </p:nvSpPr>
        <p:spPr>
          <a:xfrm rot="2774622">
            <a:off x="1006640" y="1301796"/>
            <a:ext cx="538479" cy="537210"/>
          </a:xfrm>
          <a:custGeom>
            <a:avLst/>
            <a:gdLst>
              <a:gd name="connsiteX0" fmla="*/ 851193 w 1702386"/>
              <a:gd name="connsiteY0" fmla="*/ 582034 h 1702386"/>
              <a:gd name="connsiteX1" fmla="*/ 1120351 w 1702386"/>
              <a:gd name="connsiteY1" fmla="*/ 851192 h 1702386"/>
              <a:gd name="connsiteX2" fmla="*/ 851193 w 1702386"/>
              <a:gd name="connsiteY2" fmla="*/ 1120350 h 1702386"/>
              <a:gd name="connsiteX3" fmla="*/ 582035 w 1702386"/>
              <a:gd name="connsiteY3" fmla="*/ 851192 h 1702386"/>
              <a:gd name="connsiteX4" fmla="*/ 851193 w 1702386"/>
              <a:gd name="connsiteY4" fmla="*/ 582034 h 1702386"/>
              <a:gd name="connsiteX5" fmla="*/ 851193 w 1702386"/>
              <a:gd name="connsiteY5" fmla="*/ 312876 h 1702386"/>
              <a:gd name="connsiteX6" fmla="*/ 312877 w 1702386"/>
              <a:gd name="connsiteY6" fmla="*/ 851192 h 1702386"/>
              <a:gd name="connsiteX7" fmla="*/ 851193 w 1702386"/>
              <a:gd name="connsiteY7" fmla="*/ 1389508 h 1702386"/>
              <a:gd name="connsiteX8" fmla="*/ 1389509 w 1702386"/>
              <a:gd name="connsiteY8" fmla="*/ 851192 h 1702386"/>
              <a:gd name="connsiteX9" fmla="*/ 851193 w 1702386"/>
              <a:gd name="connsiteY9" fmla="*/ 312876 h 1702386"/>
              <a:gd name="connsiteX10" fmla="*/ 851194 w 1702386"/>
              <a:gd name="connsiteY10" fmla="*/ 0 h 1702386"/>
              <a:gd name="connsiteX11" fmla="*/ 1702386 w 1702386"/>
              <a:gd name="connsiteY11" fmla="*/ 0 h 1702386"/>
              <a:gd name="connsiteX12" fmla="*/ 1702386 w 1702386"/>
              <a:gd name="connsiteY12" fmla="*/ 851193 h 1702386"/>
              <a:gd name="connsiteX13" fmla="*/ 851193 w 1702386"/>
              <a:gd name="connsiteY13" fmla="*/ 1702386 h 1702386"/>
              <a:gd name="connsiteX14" fmla="*/ 0 w 1702386"/>
              <a:gd name="connsiteY14" fmla="*/ 851193 h 1702386"/>
              <a:gd name="connsiteX15" fmla="*/ 1 w 1702386"/>
              <a:gd name="connsiteY15" fmla="*/ 851193 h 1702386"/>
              <a:gd name="connsiteX16" fmla="*/ 851194 w 1702386"/>
              <a:gd name="connsiteY16" fmla="*/ 0 h 17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dirty="0"/>
          </a:p>
        </p:txBody>
      </p:sp>
    </p:spTree>
    <p:custDataLst>
      <p:tags r:id="rId8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947420" y="789305"/>
            <a:ext cx="5443220" cy="77470"/>
            <a:chOff x="11097" y="8263"/>
            <a:chExt cx="7585" cy="122"/>
          </a:xfrm>
        </p:grpSpPr>
        <p:cxnSp>
          <p:nvCxnSpPr>
            <p:cNvPr id="3" name="直接连接符 2"/>
            <p:cNvCxnSpPr/>
            <p:nvPr>
              <p:custDataLst>
                <p:tags r:id="rId1"/>
              </p:custDataLst>
            </p:nvPr>
          </p:nvCxnSpPr>
          <p:spPr>
            <a:xfrm flipH="1">
              <a:off x="11097" y="8385"/>
              <a:ext cx="7585" cy="0"/>
            </a:xfrm>
            <a:prstGeom prst="line">
              <a:avLst/>
            </a:prstGeom>
            <a:ln w="381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 rot="5400000">
              <a:off x="11358" y="8003"/>
              <a:ext cx="122" cy="642"/>
            </a:xfrm>
            <a:prstGeom prst="rect">
              <a:avLst/>
            </a:prstGeom>
            <a:solidFill>
              <a:srgbClr val="446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1345565" y="306705"/>
            <a:ext cx="59829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快速采购</a:t>
            </a:r>
            <a:r>
              <a:rPr lang="en-US" alt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操作手册</a:t>
            </a:r>
            <a:endParaRPr lang="zh-CN" altLang="en-US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1848485" y="1358900"/>
            <a:ext cx="10067290" cy="1133475"/>
          </a:xfrm>
          <a:prstGeom prst="rect">
            <a:avLst/>
          </a:prstGeom>
        </p:spPr>
        <p:txBody>
          <a:bodyPr wrap="square" lIns="91406" tIns="45702" rIns="91406" bIns="45702">
            <a:noAutofit/>
          </a:bodyPr>
          <a:p>
            <a:pPr lvl="0" indent="0" algn="l" fontAlgn="auto">
              <a:lnSpc>
                <a:spcPts val="29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（五）、评审环节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en-US" altLang="zh-CN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用户初选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用户必须查看各家投标商的报价信息，选择中标商，并说明选择理由。系统提供默认的选择理由，确认无误后提交一审。</a:t>
            </a:r>
            <a:endParaRPr lang="zh-CN" altLang="en-US" sz="2000" i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任意多边形 30"/>
          <p:cNvSpPr/>
          <p:nvPr>
            <p:custDataLst>
              <p:tags r:id="rId5"/>
            </p:custDataLst>
          </p:nvPr>
        </p:nvSpPr>
        <p:spPr>
          <a:xfrm rot="2774622">
            <a:off x="1006640" y="1301796"/>
            <a:ext cx="538479" cy="537210"/>
          </a:xfrm>
          <a:custGeom>
            <a:avLst/>
            <a:gdLst>
              <a:gd name="connsiteX0" fmla="*/ 851193 w 1702386"/>
              <a:gd name="connsiteY0" fmla="*/ 582034 h 1702386"/>
              <a:gd name="connsiteX1" fmla="*/ 1120351 w 1702386"/>
              <a:gd name="connsiteY1" fmla="*/ 851192 h 1702386"/>
              <a:gd name="connsiteX2" fmla="*/ 851193 w 1702386"/>
              <a:gd name="connsiteY2" fmla="*/ 1120350 h 1702386"/>
              <a:gd name="connsiteX3" fmla="*/ 582035 w 1702386"/>
              <a:gd name="connsiteY3" fmla="*/ 851192 h 1702386"/>
              <a:gd name="connsiteX4" fmla="*/ 851193 w 1702386"/>
              <a:gd name="connsiteY4" fmla="*/ 582034 h 1702386"/>
              <a:gd name="connsiteX5" fmla="*/ 851193 w 1702386"/>
              <a:gd name="connsiteY5" fmla="*/ 312876 h 1702386"/>
              <a:gd name="connsiteX6" fmla="*/ 312877 w 1702386"/>
              <a:gd name="connsiteY6" fmla="*/ 851192 h 1702386"/>
              <a:gd name="connsiteX7" fmla="*/ 851193 w 1702386"/>
              <a:gd name="connsiteY7" fmla="*/ 1389508 h 1702386"/>
              <a:gd name="connsiteX8" fmla="*/ 1389509 w 1702386"/>
              <a:gd name="connsiteY8" fmla="*/ 851192 h 1702386"/>
              <a:gd name="connsiteX9" fmla="*/ 851193 w 1702386"/>
              <a:gd name="connsiteY9" fmla="*/ 312876 h 1702386"/>
              <a:gd name="connsiteX10" fmla="*/ 851194 w 1702386"/>
              <a:gd name="connsiteY10" fmla="*/ 0 h 1702386"/>
              <a:gd name="connsiteX11" fmla="*/ 1702386 w 1702386"/>
              <a:gd name="connsiteY11" fmla="*/ 0 h 1702386"/>
              <a:gd name="connsiteX12" fmla="*/ 1702386 w 1702386"/>
              <a:gd name="connsiteY12" fmla="*/ 851193 h 1702386"/>
              <a:gd name="connsiteX13" fmla="*/ 851193 w 1702386"/>
              <a:gd name="connsiteY13" fmla="*/ 1702386 h 1702386"/>
              <a:gd name="connsiteX14" fmla="*/ 0 w 1702386"/>
              <a:gd name="connsiteY14" fmla="*/ 851193 h 1702386"/>
              <a:gd name="connsiteX15" fmla="*/ 1 w 1702386"/>
              <a:gd name="connsiteY15" fmla="*/ 851193 h 1702386"/>
              <a:gd name="connsiteX16" fmla="*/ 851194 w 1702386"/>
              <a:gd name="connsiteY16" fmla="*/ 0 h 17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59710" y="2425700"/>
            <a:ext cx="6890385" cy="4001770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947420" y="789305"/>
            <a:ext cx="5443220" cy="77470"/>
            <a:chOff x="11097" y="8263"/>
            <a:chExt cx="7585" cy="122"/>
          </a:xfrm>
        </p:grpSpPr>
        <p:cxnSp>
          <p:nvCxnSpPr>
            <p:cNvPr id="3" name="直接连接符 2"/>
            <p:cNvCxnSpPr/>
            <p:nvPr>
              <p:custDataLst>
                <p:tags r:id="rId1"/>
              </p:custDataLst>
            </p:nvPr>
          </p:nvCxnSpPr>
          <p:spPr>
            <a:xfrm flipH="1">
              <a:off x="11097" y="8385"/>
              <a:ext cx="7585" cy="0"/>
            </a:xfrm>
            <a:prstGeom prst="line">
              <a:avLst/>
            </a:prstGeom>
            <a:ln w="381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 rot="5400000">
              <a:off x="11358" y="8003"/>
              <a:ext cx="122" cy="642"/>
            </a:xfrm>
            <a:prstGeom prst="rect">
              <a:avLst/>
            </a:prstGeom>
            <a:solidFill>
              <a:srgbClr val="446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1345565" y="306705"/>
            <a:ext cx="59829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快速采购</a:t>
            </a:r>
            <a:r>
              <a:rPr lang="en-US" alt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操作手册</a:t>
            </a:r>
            <a:endParaRPr lang="zh-CN" altLang="en-US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1656080" y="1358900"/>
            <a:ext cx="10343515" cy="1133475"/>
          </a:xfrm>
          <a:prstGeom prst="rect">
            <a:avLst/>
          </a:prstGeom>
        </p:spPr>
        <p:txBody>
          <a:bodyPr wrap="square" lIns="91406" tIns="45702" rIns="91406" bIns="45702">
            <a:noAutofit/>
          </a:bodyPr>
          <a:p>
            <a:pPr lvl="0" indent="0" algn="l" fontAlgn="auto">
              <a:lnSpc>
                <a:spcPts val="29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（五）、评审环节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en-US" altLang="zh-CN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组建专家组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用户选择的非排名第一的投标商时，需组织专家评审。设置专家人数后可从专家库随机抽取或指定。可打印专家签到表、评审意见表。</a:t>
            </a:r>
            <a:endParaRPr lang="zh-CN" altLang="en-US" sz="2000" i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任意多边形 30"/>
          <p:cNvSpPr/>
          <p:nvPr>
            <p:custDataLst>
              <p:tags r:id="rId5"/>
            </p:custDataLst>
          </p:nvPr>
        </p:nvSpPr>
        <p:spPr>
          <a:xfrm rot="2774622">
            <a:off x="1006640" y="1301796"/>
            <a:ext cx="538479" cy="537210"/>
          </a:xfrm>
          <a:custGeom>
            <a:avLst/>
            <a:gdLst>
              <a:gd name="connsiteX0" fmla="*/ 851193 w 1702386"/>
              <a:gd name="connsiteY0" fmla="*/ 582034 h 1702386"/>
              <a:gd name="connsiteX1" fmla="*/ 1120351 w 1702386"/>
              <a:gd name="connsiteY1" fmla="*/ 851192 h 1702386"/>
              <a:gd name="connsiteX2" fmla="*/ 851193 w 1702386"/>
              <a:gd name="connsiteY2" fmla="*/ 1120350 h 1702386"/>
              <a:gd name="connsiteX3" fmla="*/ 582035 w 1702386"/>
              <a:gd name="connsiteY3" fmla="*/ 851192 h 1702386"/>
              <a:gd name="connsiteX4" fmla="*/ 851193 w 1702386"/>
              <a:gd name="connsiteY4" fmla="*/ 582034 h 1702386"/>
              <a:gd name="connsiteX5" fmla="*/ 851193 w 1702386"/>
              <a:gd name="connsiteY5" fmla="*/ 312876 h 1702386"/>
              <a:gd name="connsiteX6" fmla="*/ 312877 w 1702386"/>
              <a:gd name="connsiteY6" fmla="*/ 851192 h 1702386"/>
              <a:gd name="connsiteX7" fmla="*/ 851193 w 1702386"/>
              <a:gd name="connsiteY7" fmla="*/ 1389508 h 1702386"/>
              <a:gd name="connsiteX8" fmla="*/ 1389509 w 1702386"/>
              <a:gd name="connsiteY8" fmla="*/ 851192 h 1702386"/>
              <a:gd name="connsiteX9" fmla="*/ 851193 w 1702386"/>
              <a:gd name="connsiteY9" fmla="*/ 312876 h 1702386"/>
              <a:gd name="connsiteX10" fmla="*/ 851194 w 1702386"/>
              <a:gd name="connsiteY10" fmla="*/ 0 h 1702386"/>
              <a:gd name="connsiteX11" fmla="*/ 1702386 w 1702386"/>
              <a:gd name="connsiteY11" fmla="*/ 0 h 1702386"/>
              <a:gd name="connsiteX12" fmla="*/ 1702386 w 1702386"/>
              <a:gd name="connsiteY12" fmla="*/ 851193 h 1702386"/>
              <a:gd name="connsiteX13" fmla="*/ 851193 w 1702386"/>
              <a:gd name="connsiteY13" fmla="*/ 1702386 h 1702386"/>
              <a:gd name="connsiteX14" fmla="*/ 0 w 1702386"/>
              <a:gd name="connsiteY14" fmla="*/ 851193 h 1702386"/>
              <a:gd name="connsiteX15" fmla="*/ 1 w 1702386"/>
              <a:gd name="connsiteY15" fmla="*/ 851193 h 1702386"/>
              <a:gd name="connsiteX16" fmla="*/ 851194 w 1702386"/>
              <a:gd name="connsiteY16" fmla="*/ 0 h 17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726055" y="2434590"/>
            <a:ext cx="6979285" cy="409321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8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947420" y="789305"/>
            <a:ext cx="5443220" cy="77470"/>
            <a:chOff x="11097" y="8263"/>
            <a:chExt cx="7585" cy="122"/>
          </a:xfrm>
        </p:grpSpPr>
        <p:cxnSp>
          <p:nvCxnSpPr>
            <p:cNvPr id="3" name="直接连接符 2"/>
            <p:cNvCxnSpPr/>
            <p:nvPr>
              <p:custDataLst>
                <p:tags r:id="rId1"/>
              </p:custDataLst>
            </p:nvPr>
          </p:nvCxnSpPr>
          <p:spPr>
            <a:xfrm flipH="1">
              <a:off x="11097" y="8385"/>
              <a:ext cx="7585" cy="0"/>
            </a:xfrm>
            <a:prstGeom prst="line">
              <a:avLst/>
            </a:prstGeom>
            <a:ln w="381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 rot="5400000">
              <a:off x="11358" y="8003"/>
              <a:ext cx="122" cy="642"/>
            </a:xfrm>
            <a:prstGeom prst="rect">
              <a:avLst/>
            </a:prstGeom>
            <a:solidFill>
              <a:srgbClr val="446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1345565" y="306705"/>
            <a:ext cx="59829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快速采购</a:t>
            </a:r>
            <a:r>
              <a:rPr lang="en-US" alt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操作手册</a:t>
            </a:r>
            <a:endParaRPr lang="zh-CN" altLang="en-US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1656080" y="1358900"/>
            <a:ext cx="10343515" cy="1133475"/>
          </a:xfrm>
          <a:prstGeom prst="rect">
            <a:avLst/>
          </a:prstGeom>
        </p:spPr>
        <p:txBody>
          <a:bodyPr wrap="square" lIns="91406" tIns="45702" rIns="91406" bIns="45702">
            <a:noAutofit/>
          </a:bodyPr>
          <a:p>
            <a:pPr lvl="0" indent="0" algn="l" fontAlgn="auto">
              <a:lnSpc>
                <a:spcPts val="29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（五）、评审环节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en-US" altLang="zh-CN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en-US" altLang="zh-CN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.</a:t>
            </a:r>
            <a:r>
              <a:rPr lang="zh-CN" altLang="en-US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专家评审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专家登录系统后可对分配给他的项目进行评审，对报价及资质要求、商务要求、技术要求进行逐个指标评审。最后由专家组组长汇总提交。</a:t>
            </a:r>
            <a:r>
              <a:rPr lang="zh-CN" altLang="en-US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000" i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任意多边形 30"/>
          <p:cNvSpPr/>
          <p:nvPr>
            <p:custDataLst>
              <p:tags r:id="rId5"/>
            </p:custDataLst>
          </p:nvPr>
        </p:nvSpPr>
        <p:spPr>
          <a:xfrm rot="2774622">
            <a:off x="1006640" y="1301796"/>
            <a:ext cx="538479" cy="537210"/>
          </a:xfrm>
          <a:custGeom>
            <a:avLst/>
            <a:gdLst>
              <a:gd name="connsiteX0" fmla="*/ 851193 w 1702386"/>
              <a:gd name="connsiteY0" fmla="*/ 582034 h 1702386"/>
              <a:gd name="connsiteX1" fmla="*/ 1120351 w 1702386"/>
              <a:gd name="connsiteY1" fmla="*/ 851192 h 1702386"/>
              <a:gd name="connsiteX2" fmla="*/ 851193 w 1702386"/>
              <a:gd name="connsiteY2" fmla="*/ 1120350 h 1702386"/>
              <a:gd name="connsiteX3" fmla="*/ 582035 w 1702386"/>
              <a:gd name="connsiteY3" fmla="*/ 851192 h 1702386"/>
              <a:gd name="connsiteX4" fmla="*/ 851193 w 1702386"/>
              <a:gd name="connsiteY4" fmla="*/ 582034 h 1702386"/>
              <a:gd name="connsiteX5" fmla="*/ 851193 w 1702386"/>
              <a:gd name="connsiteY5" fmla="*/ 312876 h 1702386"/>
              <a:gd name="connsiteX6" fmla="*/ 312877 w 1702386"/>
              <a:gd name="connsiteY6" fmla="*/ 851192 h 1702386"/>
              <a:gd name="connsiteX7" fmla="*/ 851193 w 1702386"/>
              <a:gd name="connsiteY7" fmla="*/ 1389508 h 1702386"/>
              <a:gd name="connsiteX8" fmla="*/ 1389509 w 1702386"/>
              <a:gd name="connsiteY8" fmla="*/ 851192 h 1702386"/>
              <a:gd name="connsiteX9" fmla="*/ 851193 w 1702386"/>
              <a:gd name="connsiteY9" fmla="*/ 312876 h 1702386"/>
              <a:gd name="connsiteX10" fmla="*/ 851194 w 1702386"/>
              <a:gd name="connsiteY10" fmla="*/ 0 h 1702386"/>
              <a:gd name="connsiteX11" fmla="*/ 1702386 w 1702386"/>
              <a:gd name="connsiteY11" fmla="*/ 0 h 1702386"/>
              <a:gd name="connsiteX12" fmla="*/ 1702386 w 1702386"/>
              <a:gd name="connsiteY12" fmla="*/ 851193 h 1702386"/>
              <a:gd name="connsiteX13" fmla="*/ 851193 w 1702386"/>
              <a:gd name="connsiteY13" fmla="*/ 1702386 h 1702386"/>
              <a:gd name="connsiteX14" fmla="*/ 0 w 1702386"/>
              <a:gd name="connsiteY14" fmla="*/ 851193 h 1702386"/>
              <a:gd name="connsiteX15" fmla="*/ 1 w 1702386"/>
              <a:gd name="connsiteY15" fmla="*/ 851193 h 1702386"/>
              <a:gd name="connsiteX16" fmla="*/ 851194 w 1702386"/>
              <a:gd name="connsiteY16" fmla="*/ 0 h 17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571569" y="2388398"/>
            <a:ext cx="7048862" cy="428012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8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947420" y="789305"/>
            <a:ext cx="5443220" cy="77470"/>
            <a:chOff x="11097" y="8263"/>
            <a:chExt cx="7585" cy="122"/>
          </a:xfrm>
        </p:grpSpPr>
        <p:cxnSp>
          <p:nvCxnSpPr>
            <p:cNvPr id="3" name="直接连接符 2"/>
            <p:cNvCxnSpPr/>
            <p:nvPr>
              <p:custDataLst>
                <p:tags r:id="rId1"/>
              </p:custDataLst>
            </p:nvPr>
          </p:nvCxnSpPr>
          <p:spPr>
            <a:xfrm flipH="1">
              <a:off x="11097" y="8385"/>
              <a:ext cx="7585" cy="0"/>
            </a:xfrm>
            <a:prstGeom prst="line">
              <a:avLst/>
            </a:prstGeom>
            <a:ln w="381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 rot="5400000">
              <a:off x="11358" y="8003"/>
              <a:ext cx="122" cy="642"/>
            </a:xfrm>
            <a:prstGeom prst="rect">
              <a:avLst/>
            </a:prstGeom>
            <a:solidFill>
              <a:srgbClr val="446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1345565" y="306705"/>
            <a:ext cx="59829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快速采购</a:t>
            </a:r>
            <a:r>
              <a:rPr lang="en-US" alt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操作手册</a:t>
            </a:r>
            <a:endParaRPr lang="zh-CN" altLang="en-US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1656080" y="1358900"/>
            <a:ext cx="10343515" cy="1133475"/>
          </a:xfrm>
          <a:prstGeom prst="rect">
            <a:avLst/>
          </a:prstGeom>
        </p:spPr>
        <p:txBody>
          <a:bodyPr wrap="square" lIns="91406" tIns="45702" rIns="91406" bIns="45702">
            <a:noAutofit/>
          </a:bodyPr>
          <a:p>
            <a:pPr lvl="0" indent="0" algn="l" fontAlgn="auto">
              <a:lnSpc>
                <a:spcPts val="29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（五）、评审环节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en-US" altLang="zh-CN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4.</a:t>
            </a:r>
            <a:r>
              <a:rPr lang="zh-CN" altLang="en-US" sz="2400" b="1" kern="1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发布成交公告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用户初选排名第一的投标商或专家评审后可发布成交公告，可预览公告内容。</a:t>
            </a:r>
            <a:endParaRPr lang="zh-CN" altLang="en-US" sz="2000" i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任意多边形 30"/>
          <p:cNvSpPr/>
          <p:nvPr>
            <p:custDataLst>
              <p:tags r:id="rId5"/>
            </p:custDataLst>
          </p:nvPr>
        </p:nvSpPr>
        <p:spPr>
          <a:xfrm rot="2774622">
            <a:off x="1006640" y="1301796"/>
            <a:ext cx="538479" cy="537210"/>
          </a:xfrm>
          <a:custGeom>
            <a:avLst/>
            <a:gdLst>
              <a:gd name="connsiteX0" fmla="*/ 851193 w 1702386"/>
              <a:gd name="connsiteY0" fmla="*/ 582034 h 1702386"/>
              <a:gd name="connsiteX1" fmla="*/ 1120351 w 1702386"/>
              <a:gd name="connsiteY1" fmla="*/ 851192 h 1702386"/>
              <a:gd name="connsiteX2" fmla="*/ 851193 w 1702386"/>
              <a:gd name="connsiteY2" fmla="*/ 1120350 h 1702386"/>
              <a:gd name="connsiteX3" fmla="*/ 582035 w 1702386"/>
              <a:gd name="connsiteY3" fmla="*/ 851192 h 1702386"/>
              <a:gd name="connsiteX4" fmla="*/ 851193 w 1702386"/>
              <a:gd name="connsiteY4" fmla="*/ 582034 h 1702386"/>
              <a:gd name="connsiteX5" fmla="*/ 851193 w 1702386"/>
              <a:gd name="connsiteY5" fmla="*/ 312876 h 1702386"/>
              <a:gd name="connsiteX6" fmla="*/ 312877 w 1702386"/>
              <a:gd name="connsiteY6" fmla="*/ 851192 h 1702386"/>
              <a:gd name="connsiteX7" fmla="*/ 851193 w 1702386"/>
              <a:gd name="connsiteY7" fmla="*/ 1389508 h 1702386"/>
              <a:gd name="connsiteX8" fmla="*/ 1389509 w 1702386"/>
              <a:gd name="connsiteY8" fmla="*/ 851192 h 1702386"/>
              <a:gd name="connsiteX9" fmla="*/ 851193 w 1702386"/>
              <a:gd name="connsiteY9" fmla="*/ 312876 h 1702386"/>
              <a:gd name="connsiteX10" fmla="*/ 851194 w 1702386"/>
              <a:gd name="connsiteY10" fmla="*/ 0 h 1702386"/>
              <a:gd name="connsiteX11" fmla="*/ 1702386 w 1702386"/>
              <a:gd name="connsiteY11" fmla="*/ 0 h 1702386"/>
              <a:gd name="connsiteX12" fmla="*/ 1702386 w 1702386"/>
              <a:gd name="connsiteY12" fmla="*/ 851193 h 1702386"/>
              <a:gd name="connsiteX13" fmla="*/ 851193 w 1702386"/>
              <a:gd name="connsiteY13" fmla="*/ 1702386 h 1702386"/>
              <a:gd name="connsiteX14" fmla="*/ 0 w 1702386"/>
              <a:gd name="connsiteY14" fmla="*/ 851193 h 1702386"/>
              <a:gd name="connsiteX15" fmla="*/ 1 w 1702386"/>
              <a:gd name="connsiteY15" fmla="*/ 851193 h 1702386"/>
              <a:gd name="connsiteX16" fmla="*/ 851194 w 1702386"/>
              <a:gd name="connsiteY16" fmla="*/ 0 h 17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677545" y="4681220"/>
            <a:ext cx="5006340" cy="1724025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5748020" y="2591435"/>
            <a:ext cx="6095365" cy="381381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图片 7" descr="32313534313233383b32313534313231373b62104ea4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8055" y="3097530"/>
            <a:ext cx="1583690" cy="158369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027680" y="3208655"/>
            <a:ext cx="2554605" cy="13830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indent="0" algn="just" fontAlgn="auto">
              <a:lnSpc>
                <a:spcPct val="150000"/>
              </a:lnSpc>
            </a:pPr>
            <a:r>
              <a:rPr lang="zh-CN" altLang="en-US" b="1"/>
              <a:t>公告结束后，打印成交通知书，即可合同签订环节</a:t>
            </a:r>
            <a:endParaRPr lang="zh-CN" altLang="en-US" b="1"/>
          </a:p>
        </p:txBody>
      </p:sp>
      <p:sp>
        <p:nvSpPr>
          <p:cNvPr id="12" name="矩形 11"/>
          <p:cNvSpPr/>
          <p:nvPr/>
        </p:nvSpPr>
        <p:spPr>
          <a:xfrm>
            <a:off x="678180" y="3208655"/>
            <a:ext cx="4991100" cy="1383030"/>
          </a:xfrm>
          <a:prstGeom prst="rect">
            <a:avLst/>
          </a:prstGeom>
          <a:noFill/>
          <a:ln w="28575" cmpd="sng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8420100" y="0"/>
            <a:ext cx="3771900" cy="3429000"/>
            <a:chOff x="11550" y="0"/>
            <a:chExt cx="7650" cy="6954"/>
          </a:xfrm>
        </p:grpSpPr>
        <p:sp>
          <p:nvSpPr>
            <p:cNvPr id="5" name="任意多边形 4"/>
            <p:cNvSpPr/>
            <p:nvPr/>
          </p:nvSpPr>
          <p:spPr>
            <a:xfrm flipH="1" flipV="1">
              <a:off x="17616" y="2847"/>
              <a:ext cx="1584" cy="4107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1584" h="4107">
                  <a:moveTo>
                    <a:pt x="0" y="0"/>
                  </a:moveTo>
                  <a:lnTo>
                    <a:pt x="1584" y="4107"/>
                  </a:lnTo>
                  <a:lnTo>
                    <a:pt x="0" y="3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7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8" name="任意多边形 7"/>
            <p:cNvSpPr/>
            <p:nvPr/>
          </p:nvSpPr>
          <p:spPr>
            <a:xfrm flipH="1" flipV="1">
              <a:off x="14933" y="1588"/>
              <a:ext cx="4267" cy="5366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4267" h="5366">
                  <a:moveTo>
                    <a:pt x="0" y="0"/>
                  </a:moveTo>
                  <a:lnTo>
                    <a:pt x="4267" y="5366"/>
                  </a:lnTo>
                  <a:lnTo>
                    <a:pt x="1584" y="4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A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 flipH="1" flipV="1">
              <a:off x="13671" y="0"/>
              <a:ext cx="3945" cy="2847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3945" h="2847">
                  <a:moveTo>
                    <a:pt x="0" y="0"/>
                  </a:moveTo>
                  <a:lnTo>
                    <a:pt x="2682" y="1259"/>
                  </a:lnTo>
                  <a:lnTo>
                    <a:pt x="3945" y="2847"/>
                  </a:lnTo>
                  <a:lnTo>
                    <a:pt x="1098" y="28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7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0" name="任意多边形 9"/>
            <p:cNvSpPr/>
            <p:nvPr/>
          </p:nvSpPr>
          <p:spPr>
            <a:xfrm flipH="1" flipV="1">
              <a:off x="11550" y="0"/>
              <a:ext cx="3383" cy="1588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3383" h="1588">
                  <a:moveTo>
                    <a:pt x="0" y="0"/>
                  </a:moveTo>
                  <a:lnTo>
                    <a:pt x="3383" y="1588"/>
                  </a:lnTo>
                  <a:lnTo>
                    <a:pt x="1262" y="1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A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flipH="1" flipV="1">
              <a:off x="16518" y="0"/>
              <a:ext cx="2682" cy="3590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2682" h="3590">
                  <a:moveTo>
                    <a:pt x="0" y="0"/>
                  </a:moveTo>
                  <a:lnTo>
                    <a:pt x="1584" y="743"/>
                  </a:lnTo>
                  <a:lnTo>
                    <a:pt x="2682" y="3590"/>
                  </a:lnTo>
                  <a:lnTo>
                    <a:pt x="0" y="3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3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flipH="1" flipV="1">
            <a:off x="0" y="3453130"/>
            <a:ext cx="3772800" cy="3430800"/>
            <a:chOff x="11550" y="0"/>
            <a:chExt cx="7650" cy="6954"/>
          </a:xfrm>
        </p:grpSpPr>
        <p:sp>
          <p:nvSpPr>
            <p:cNvPr id="14" name="任意多边形 13"/>
            <p:cNvSpPr/>
            <p:nvPr/>
          </p:nvSpPr>
          <p:spPr>
            <a:xfrm flipH="1" flipV="1">
              <a:off x="17616" y="2847"/>
              <a:ext cx="1584" cy="4107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1584" h="4107">
                  <a:moveTo>
                    <a:pt x="0" y="0"/>
                  </a:moveTo>
                  <a:lnTo>
                    <a:pt x="1584" y="4107"/>
                  </a:lnTo>
                  <a:lnTo>
                    <a:pt x="0" y="33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7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flipH="1" flipV="1">
              <a:off x="14933" y="1588"/>
              <a:ext cx="4267" cy="5366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4267" h="5366">
                  <a:moveTo>
                    <a:pt x="0" y="0"/>
                  </a:moveTo>
                  <a:lnTo>
                    <a:pt x="4267" y="5366"/>
                  </a:lnTo>
                  <a:lnTo>
                    <a:pt x="1584" y="410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A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flipH="1" flipV="1">
              <a:off x="13671" y="0"/>
              <a:ext cx="3945" cy="2847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3945" h="2847">
                  <a:moveTo>
                    <a:pt x="0" y="0"/>
                  </a:moveTo>
                  <a:lnTo>
                    <a:pt x="2682" y="1259"/>
                  </a:lnTo>
                  <a:lnTo>
                    <a:pt x="3945" y="2847"/>
                  </a:lnTo>
                  <a:lnTo>
                    <a:pt x="1098" y="28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74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flipH="1" flipV="1">
              <a:off x="11550" y="0"/>
              <a:ext cx="3383" cy="1588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3383" h="1588">
                  <a:moveTo>
                    <a:pt x="0" y="0"/>
                  </a:moveTo>
                  <a:lnTo>
                    <a:pt x="3383" y="1588"/>
                  </a:lnTo>
                  <a:lnTo>
                    <a:pt x="1262" y="15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A9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 flipH="1" flipV="1">
              <a:off x="16518" y="0"/>
              <a:ext cx="2682" cy="3590"/>
            </a:xfrm>
            <a:custGeom>
              <a:avLst/>
              <a:gdLst>
                <a:gd name="it" fmla="*/ h 7 12"/>
                <a:gd name="ir" fmla="*/ w 7 12"/>
                <a:gd name="ib" fmla="*/ h 11 12"/>
              </a:gdLst>
              <a:ahLst/>
              <a:cxnLst>
                <a:cxn ang="3">
                  <a:pos x="l" y="t"/>
                </a:cxn>
                <a:cxn ang="cd2">
                  <a:pos x="l" y="vc"/>
                </a:cxn>
                <a:cxn ang="cd4">
                  <a:pos x="l" y="b"/>
                </a:cxn>
                <a:cxn ang="cd4">
                  <a:pos x="hc" y="b"/>
                </a:cxn>
                <a:cxn ang="cd4">
                  <a:pos x="r" y="b"/>
                </a:cxn>
                <a:cxn ang="0">
                  <a:pos x="hc" y="vc"/>
                </a:cxn>
              </a:cxnLst>
              <a:rect l="l" t="t" r="r" b="b"/>
              <a:pathLst>
                <a:path w="2682" h="3590">
                  <a:moveTo>
                    <a:pt x="0" y="0"/>
                  </a:moveTo>
                  <a:lnTo>
                    <a:pt x="1584" y="743"/>
                  </a:lnTo>
                  <a:lnTo>
                    <a:pt x="2682" y="3590"/>
                  </a:lnTo>
                  <a:lnTo>
                    <a:pt x="0" y="3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399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1673614">
            <a:off x="3511550" y="1398905"/>
            <a:ext cx="5687695" cy="3348990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0660" y="152400"/>
            <a:ext cx="10204450" cy="1099185"/>
          </a:xfrm>
        </p:spPr>
        <p:txBody>
          <a:bodyPr>
            <a:noAutofit/>
          </a:bodyPr>
          <a:lstStyle/>
          <a:p>
            <a:pPr algn="l"/>
            <a:r>
              <a:rPr lang="zh-CN" altLang="en-US" sz="3600" b="1" dirty="0">
                <a:solidFill>
                  <a:srgbClr val="0D74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不忘初心再出发，牢记使命勇担当</a:t>
            </a:r>
            <a:endParaRPr lang="zh-CN" altLang="en-US" sz="3600" b="1" dirty="0">
              <a:solidFill>
                <a:srgbClr val="0D74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标题 5"/>
          <p:cNvSpPr txBox="1"/>
          <p:nvPr>
            <p:custDataLst>
              <p:tags r:id="rId4"/>
            </p:custDataLst>
          </p:nvPr>
        </p:nvSpPr>
        <p:spPr>
          <a:xfrm>
            <a:off x="5119370" y="4226560"/>
            <a:ext cx="2326005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300" normalizeH="0" baseline="0" dirty="0">
                <a:solidFill>
                  <a:srgbClr val="0D74BC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感</a:t>
            </a:r>
            <a:r>
              <a:rPr kumimoji="0" lang="en-US" altLang="zh-CN" sz="4000" b="1" i="0" u="none" strike="noStrike" kern="1200" cap="none" spc="300" normalizeH="0" baseline="0" dirty="0">
                <a:solidFill>
                  <a:srgbClr val="0D74BC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kumimoji="0" lang="zh-CN" altLang="en-US" sz="4000" b="1" i="0" u="none" strike="noStrike" kern="1200" cap="none" spc="300" normalizeH="0" baseline="0" dirty="0">
                <a:solidFill>
                  <a:srgbClr val="0D74BC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谢</a:t>
            </a:r>
            <a:r>
              <a:rPr kumimoji="0" lang="en-US" altLang="zh-CN" sz="4000" b="1" i="0" u="none" strike="noStrike" kern="1200" cap="none" spc="300" normalizeH="0" baseline="0" dirty="0">
                <a:solidFill>
                  <a:srgbClr val="0D74BC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kumimoji="0" lang="zh-CN" altLang="en-US" sz="4000" b="1" i="0" u="none" strike="noStrike" kern="1200" cap="none" spc="300" normalizeH="0" baseline="0" dirty="0">
                <a:solidFill>
                  <a:srgbClr val="0D74BC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支</a:t>
            </a:r>
            <a:r>
              <a:rPr kumimoji="0" lang="en-US" altLang="zh-CN" sz="4000" b="1" i="0" u="none" strike="noStrike" kern="1200" cap="none" spc="300" normalizeH="0" baseline="0" dirty="0">
                <a:solidFill>
                  <a:srgbClr val="0D74BC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 </a:t>
            </a:r>
            <a:r>
              <a:rPr kumimoji="0" lang="zh-CN" altLang="en-US" sz="4000" b="1" i="0" u="none" strike="noStrike" kern="1200" cap="none" spc="300" normalizeH="0" baseline="0" dirty="0">
                <a:solidFill>
                  <a:srgbClr val="0D74BC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持</a:t>
            </a:r>
            <a:endParaRPr kumimoji="0" lang="zh-CN" altLang="en-US" sz="4000" b="1" i="0" u="none" strike="noStrike" kern="1200" cap="none" spc="300" normalizeH="0" baseline="0" dirty="0">
              <a:solidFill>
                <a:srgbClr val="0D74BC"/>
              </a:solidFill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57349" name="组合 1"/>
          <p:cNvGrpSpPr/>
          <p:nvPr/>
        </p:nvGrpSpPr>
        <p:grpSpPr>
          <a:xfrm>
            <a:off x="2663189" y="5289550"/>
            <a:ext cx="9636761" cy="1304847"/>
            <a:chOff x="9363" y="164749"/>
            <a:chExt cx="5208576" cy="705315"/>
          </a:xfrm>
        </p:grpSpPr>
        <p:grpSp>
          <p:nvGrpSpPr>
            <p:cNvPr id="57350" name="组合 2"/>
            <p:cNvGrpSpPr/>
            <p:nvPr/>
          </p:nvGrpSpPr>
          <p:grpSpPr>
            <a:xfrm>
              <a:off x="9363" y="164749"/>
              <a:ext cx="5208576" cy="705315"/>
              <a:chOff x="5081429" y="4329860"/>
              <a:chExt cx="5208576" cy="705315"/>
            </a:xfrm>
          </p:grpSpPr>
          <p:sp>
            <p:nvSpPr>
              <p:cNvPr id="6" name="TextBox 22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5435001" y="4329860"/>
                <a:ext cx="3523439" cy="46508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p>
                <a:pPr marR="0" algn="ctr" defTabSz="914400" fontAlgn="auto">
                  <a:lnSpc>
                    <a:spcPts val="6000"/>
                  </a:lnSpc>
                  <a:buClrTx/>
                  <a:buSzTx/>
                  <a:buFontTx/>
                  <a:buNone/>
                  <a:defRPr/>
                </a:pPr>
                <a:r>
                  <a:rPr kumimoji="0" lang="zh-CN" altLang="en-US" sz="2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上海海洋大学招</a:t>
                </a:r>
                <a:r>
                  <a:rPr kumimoji="0" altLang="en-US" sz="2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投</a:t>
                </a:r>
                <a:r>
                  <a:rPr kumimoji="0" lang="zh-CN" altLang="en-US" sz="2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标</a:t>
                </a:r>
                <a:r>
                  <a:rPr kumimoji="0" altLang="en-US" sz="2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Adobe 黑体 Std R" panose="020B0400000000000000" pitchFamily="34" charset="-122"/>
                    <a:ea typeface="Adobe 黑体 Std R" panose="020B0400000000000000" pitchFamily="34" charset="-122"/>
                    <a:cs typeface="+mn-cs"/>
                  </a:rPr>
                  <a:t>办公室</a:t>
                </a:r>
                <a:endParaRPr kumimoji="0" lang="zh-CN" altLang="en-US" sz="2400" b="1" kern="0" cap="none" spc="300" normalizeH="0" baseline="0" noProof="1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Adobe 黑体 Std R" panose="020B0400000000000000" pitchFamily="34" charset="-122"/>
                  <a:ea typeface="Adobe 黑体 Std R" panose="020B0400000000000000" pitchFamily="34" charset="-122"/>
                  <a:cs typeface="+mn-cs"/>
                </a:endParaRPr>
              </a:p>
            </p:txBody>
          </p:sp>
          <p:grpSp>
            <p:nvGrpSpPr>
              <p:cNvPr id="57352" name="组合 29"/>
              <p:cNvGrpSpPr/>
              <p:nvPr/>
            </p:nvGrpSpPr>
            <p:grpSpPr>
              <a:xfrm>
                <a:off x="5081429" y="4483246"/>
                <a:ext cx="5208576" cy="551929"/>
                <a:chOff x="5081429" y="4483246"/>
                <a:chExt cx="5208576" cy="551929"/>
              </a:xfrm>
            </p:grpSpPr>
            <p:pic>
              <p:nvPicPr>
                <p:cNvPr id="7" name="Picture 5" descr="D:\MY File\【网建】\校标LOGO04.png"/>
                <p:cNvPicPr>
                  <a:picLocks noChangeAspect="1" noChangeArrowheads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5081429" y="4483246"/>
                  <a:ext cx="519046" cy="50481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19" name="TextBox 267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722549" y="4566653"/>
                  <a:ext cx="4567456" cy="468522"/>
                </a:xfrm>
                <a:prstGeom prst="rect">
                  <a:avLst/>
                </a:prstGeom>
                <a:noFill/>
              </p:spPr>
              <p:txBody>
                <a:bodyPr>
                  <a:noAutofit/>
                </a:bodyPr>
                <a:p>
                  <a:pPr marR="0" defTabSz="914400" fontAlgn="auto">
                    <a:lnSpc>
                      <a:spcPts val="6000"/>
                    </a:lnSpc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400" b="1" kern="0" cap="none" spc="300" normalizeH="0" baseline="0" noProof="1" smtClean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>
                        <a:innerShdw blurRad="63500" dist="50800" dir="13500000">
                          <a:prstClr val="black">
                            <a:alpha val="50000"/>
                          </a:prstClr>
                        </a:innerShdw>
                      </a:effectLst>
                      <a:latin typeface="Baskerville Old Face" panose="02020602080505020303" charset="0"/>
                      <a:ea typeface="Adobe 黑体 Std R" panose="020B0400000000000000" pitchFamily="34" charset="-122"/>
                      <a:cs typeface="Vijaya" pitchFamily="34" charset="0"/>
                    </a:rPr>
                    <a:t>SHANGHAI Ocean University Bidding Office</a:t>
                  </a:r>
                  <a:endParaRPr kumimoji="0" lang="en-US" altLang="zh-CN" sz="1400" b="1" kern="0" cap="none" spc="300" normalizeH="0" baseline="0" noProof="1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Baskerville Old Face" panose="02020602080505020303" charset="0"/>
                    <a:ea typeface="Adobe 黑体 Std R" panose="020B0400000000000000" pitchFamily="34" charset="-122"/>
                    <a:cs typeface="Vijaya" pitchFamily="34" charset="0"/>
                  </a:endParaRPr>
                </a:p>
              </p:txBody>
            </p:sp>
          </p:grpSp>
        </p:grpSp>
        <p:cxnSp>
          <p:nvCxnSpPr>
            <p:cNvPr id="20" name="直接连接符 19"/>
            <p:cNvCxnSpPr/>
            <p:nvPr>
              <p:custDataLst>
                <p:tags r:id="rId9"/>
              </p:custDataLst>
            </p:nvPr>
          </p:nvCxnSpPr>
          <p:spPr>
            <a:xfrm>
              <a:off x="602543" y="612634"/>
              <a:ext cx="3073008" cy="1588"/>
            </a:xfrm>
            <a:prstGeom prst="line">
              <a:avLst/>
            </a:prstGeom>
            <a:ln w="1079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2" name="直接连接符 21"/>
          <p:cNvCxnSpPr/>
          <p:nvPr>
            <p:custDataLst>
              <p:tags r:id="rId10"/>
            </p:custDataLst>
          </p:nvPr>
        </p:nvCxnSpPr>
        <p:spPr>
          <a:xfrm flipH="1">
            <a:off x="0" y="1251585"/>
            <a:ext cx="10405110" cy="0"/>
          </a:xfrm>
          <a:prstGeom prst="line">
            <a:avLst/>
          </a:prstGeom>
          <a:ln w="381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947420" y="789305"/>
            <a:ext cx="5443220" cy="77470"/>
            <a:chOff x="11097" y="8263"/>
            <a:chExt cx="7585" cy="122"/>
          </a:xfrm>
        </p:grpSpPr>
        <p:cxnSp>
          <p:nvCxnSpPr>
            <p:cNvPr id="3" name="直接连接符 2"/>
            <p:cNvCxnSpPr/>
            <p:nvPr>
              <p:custDataLst>
                <p:tags r:id="rId1"/>
              </p:custDataLst>
            </p:nvPr>
          </p:nvCxnSpPr>
          <p:spPr>
            <a:xfrm flipH="1">
              <a:off x="11097" y="8385"/>
              <a:ext cx="7585" cy="0"/>
            </a:xfrm>
            <a:prstGeom prst="line">
              <a:avLst/>
            </a:prstGeom>
            <a:ln w="381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 rot="5400000">
              <a:off x="11358" y="8003"/>
              <a:ext cx="122" cy="642"/>
            </a:xfrm>
            <a:prstGeom prst="rect">
              <a:avLst/>
            </a:prstGeom>
            <a:solidFill>
              <a:srgbClr val="446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1345565" y="306705"/>
            <a:ext cx="5982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快速采购模块</a:t>
            </a:r>
            <a:endParaRPr lang="zh-CN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1848485" y="1238885"/>
            <a:ext cx="8607425" cy="2552065"/>
          </a:xfrm>
          <a:prstGeom prst="rect">
            <a:avLst/>
          </a:prstGeom>
        </p:spPr>
        <p:txBody>
          <a:bodyPr wrap="square" lIns="91406" tIns="45702" rIns="91406" bIns="45702">
            <a:spAutoFit/>
          </a:bodyPr>
          <a:p>
            <a:pPr lvl="0" indent="0" algn="l" fontAlgn="auto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快速采购</a:t>
            </a:r>
            <a:r>
              <a:rPr 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是</a:t>
            </a:r>
            <a:r>
              <a:rPr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快速采购（线上谈判）采用线上AI智能评审的方式实施学校采购项目的询比价或谈判采购。从采购需求编制、供应商报价响应到发布成交公告全流程线上进行，通过信息技术的应用，强化廉政风险防控，促进采购工作提质增效。</a:t>
            </a:r>
            <a:endParaRPr sz="2000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任意多边形 30"/>
          <p:cNvSpPr/>
          <p:nvPr>
            <p:custDataLst>
              <p:tags r:id="rId5"/>
            </p:custDataLst>
          </p:nvPr>
        </p:nvSpPr>
        <p:spPr>
          <a:xfrm rot="2774622">
            <a:off x="1006640" y="1301796"/>
            <a:ext cx="538479" cy="537210"/>
          </a:xfrm>
          <a:custGeom>
            <a:avLst/>
            <a:gdLst>
              <a:gd name="connsiteX0" fmla="*/ 851193 w 1702386"/>
              <a:gd name="connsiteY0" fmla="*/ 582034 h 1702386"/>
              <a:gd name="connsiteX1" fmla="*/ 1120351 w 1702386"/>
              <a:gd name="connsiteY1" fmla="*/ 851192 h 1702386"/>
              <a:gd name="connsiteX2" fmla="*/ 851193 w 1702386"/>
              <a:gd name="connsiteY2" fmla="*/ 1120350 h 1702386"/>
              <a:gd name="connsiteX3" fmla="*/ 582035 w 1702386"/>
              <a:gd name="connsiteY3" fmla="*/ 851192 h 1702386"/>
              <a:gd name="connsiteX4" fmla="*/ 851193 w 1702386"/>
              <a:gd name="connsiteY4" fmla="*/ 582034 h 1702386"/>
              <a:gd name="connsiteX5" fmla="*/ 851193 w 1702386"/>
              <a:gd name="connsiteY5" fmla="*/ 312876 h 1702386"/>
              <a:gd name="connsiteX6" fmla="*/ 312877 w 1702386"/>
              <a:gd name="connsiteY6" fmla="*/ 851192 h 1702386"/>
              <a:gd name="connsiteX7" fmla="*/ 851193 w 1702386"/>
              <a:gd name="connsiteY7" fmla="*/ 1389508 h 1702386"/>
              <a:gd name="connsiteX8" fmla="*/ 1389509 w 1702386"/>
              <a:gd name="connsiteY8" fmla="*/ 851192 h 1702386"/>
              <a:gd name="connsiteX9" fmla="*/ 851193 w 1702386"/>
              <a:gd name="connsiteY9" fmla="*/ 312876 h 1702386"/>
              <a:gd name="connsiteX10" fmla="*/ 851194 w 1702386"/>
              <a:gd name="connsiteY10" fmla="*/ 0 h 1702386"/>
              <a:gd name="connsiteX11" fmla="*/ 1702386 w 1702386"/>
              <a:gd name="connsiteY11" fmla="*/ 0 h 1702386"/>
              <a:gd name="connsiteX12" fmla="*/ 1702386 w 1702386"/>
              <a:gd name="connsiteY12" fmla="*/ 851193 h 1702386"/>
              <a:gd name="connsiteX13" fmla="*/ 851193 w 1702386"/>
              <a:gd name="connsiteY13" fmla="*/ 1702386 h 1702386"/>
              <a:gd name="connsiteX14" fmla="*/ 0 w 1702386"/>
              <a:gd name="connsiteY14" fmla="*/ 851193 h 1702386"/>
              <a:gd name="connsiteX15" fmla="*/ 1 w 1702386"/>
              <a:gd name="connsiteY15" fmla="*/ 851193 h 1702386"/>
              <a:gd name="connsiteX16" fmla="*/ 851194 w 1702386"/>
              <a:gd name="connsiteY16" fmla="*/ 0 h 17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dirty="0"/>
          </a:p>
        </p:txBody>
      </p:sp>
      <p:sp>
        <p:nvSpPr>
          <p:cNvPr id="45" name="流程图: 可选过程 44"/>
          <p:cNvSpPr/>
          <p:nvPr>
            <p:custDataLst>
              <p:tags r:id="rId6"/>
            </p:custDataLst>
          </p:nvPr>
        </p:nvSpPr>
        <p:spPr>
          <a:xfrm>
            <a:off x="3088005" y="5866765"/>
            <a:ext cx="1459230" cy="516890"/>
          </a:xfrm>
          <a:prstGeom prst="flowChartAlternateProcess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2" name="图片 21" descr="32313534323535353b32313534323533343b7f51987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39135" y="4268470"/>
            <a:ext cx="1207135" cy="1207135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10"/>
            </p:custDataLst>
          </p:nvPr>
        </p:nvSpPr>
        <p:spPr>
          <a:xfrm>
            <a:off x="575310" y="4328160"/>
            <a:ext cx="795655" cy="10598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>
            <p:custDataLst>
              <p:tags r:id="rId11"/>
            </p:custDataLst>
          </p:nvPr>
        </p:nvSpPr>
        <p:spPr>
          <a:xfrm>
            <a:off x="543560" y="4439285"/>
            <a:ext cx="100647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采购人细化采购需求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9" name="右箭头 8"/>
          <p:cNvSpPr/>
          <p:nvPr>
            <p:custDataLst>
              <p:tags r:id="rId12"/>
            </p:custDataLst>
          </p:nvPr>
        </p:nvSpPr>
        <p:spPr>
          <a:xfrm>
            <a:off x="1463675" y="4720590"/>
            <a:ext cx="329565" cy="29337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13"/>
            </p:custDataLst>
          </p:nvPr>
        </p:nvSpPr>
        <p:spPr>
          <a:xfrm>
            <a:off x="1881505" y="4354830"/>
            <a:ext cx="795655" cy="10598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14"/>
            </p:custDataLst>
          </p:nvPr>
        </p:nvSpPr>
        <p:spPr>
          <a:xfrm>
            <a:off x="1793240" y="4535170"/>
            <a:ext cx="1006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招标办审核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3" name="右箭头 12"/>
          <p:cNvSpPr/>
          <p:nvPr>
            <p:custDataLst>
              <p:tags r:id="rId15"/>
            </p:custDataLst>
          </p:nvPr>
        </p:nvSpPr>
        <p:spPr>
          <a:xfrm>
            <a:off x="2769235" y="4720590"/>
            <a:ext cx="329565" cy="29337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16"/>
            </p:custDataLst>
          </p:nvPr>
        </p:nvSpPr>
        <p:spPr>
          <a:xfrm>
            <a:off x="3385820" y="4670425"/>
            <a:ext cx="913130" cy="56578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发布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  <a:p>
            <a:pPr algn="ctr"/>
            <a:r>
              <a:rPr lang="zh-CN" altLang="en-US" b="1">
                <a:latin typeface="黑体" panose="02010609060101010101" charset="-122"/>
                <a:ea typeface="黑体" panose="02010609060101010101" charset="-122"/>
              </a:rPr>
              <a:t>公告</a:t>
            </a:r>
            <a:endParaRPr lang="zh-CN" altLang="en-US" b="1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2966720" y="5511165"/>
            <a:ext cx="1702435" cy="803275"/>
            <a:chOff x="7036" y="9327"/>
            <a:chExt cx="2681" cy="1265"/>
          </a:xfrm>
        </p:grpSpPr>
        <p:sp>
          <p:nvSpPr>
            <p:cNvPr id="18" name="右箭头 17"/>
            <p:cNvSpPr/>
            <p:nvPr>
              <p:custDataLst>
                <p:tags r:id="rId17"/>
              </p:custDataLst>
            </p:nvPr>
          </p:nvSpPr>
          <p:spPr>
            <a:xfrm rot="16200000">
              <a:off x="8219" y="9283"/>
              <a:ext cx="375" cy="462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>
              <p:custDataLst>
                <p:tags r:id="rId18"/>
              </p:custDataLst>
            </p:nvPr>
          </p:nvSpPr>
          <p:spPr>
            <a:xfrm>
              <a:off x="7036" y="10012"/>
              <a:ext cx="2681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zh-CN" altLang="en-US">
                  <a:latin typeface="黑体" panose="02010609060101010101" charset="-122"/>
                  <a:ea typeface="黑体" panose="02010609060101010101" charset="-122"/>
                </a:rPr>
                <a:t>供应商响应</a:t>
              </a:r>
              <a:endParaRPr lang="zh-CN" altLang="en-US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pic>
        <p:nvPicPr>
          <p:cNvPr id="20" name="http://photo-static-api.fotomore.com/creative/vcg/400/new/VCG41N1192205221.jpg?uid=386&amp;timestamp=1687062429&amp;sign=13fa8457af9b859e0ddc8c77536a24d4" descr="templates\picture_hover\&amp;pky380_sjzg_VCG41N1192205221&amp;2&amp;src_toppic_inpsrchzd1&amp;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4810125" y="4089400"/>
            <a:ext cx="1528445" cy="1528445"/>
          </a:xfrm>
          <a:prstGeom prst="rect">
            <a:avLst/>
          </a:prstGeom>
        </p:spPr>
      </p:pic>
      <p:sp>
        <p:nvSpPr>
          <p:cNvPr id="21" name="文本框 20"/>
          <p:cNvSpPr txBox="1"/>
          <p:nvPr>
            <p:custDataLst>
              <p:tags r:id="rId21"/>
            </p:custDataLst>
          </p:nvPr>
        </p:nvSpPr>
        <p:spPr>
          <a:xfrm>
            <a:off x="5299710" y="5179695"/>
            <a:ext cx="659130" cy="56578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noAutofit/>
          </a:bodyPr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智能评选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3" name="右箭头 22"/>
          <p:cNvSpPr/>
          <p:nvPr>
            <p:custDataLst>
              <p:tags r:id="rId22"/>
            </p:custDataLst>
          </p:nvPr>
        </p:nvSpPr>
        <p:spPr>
          <a:xfrm>
            <a:off x="4592320" y="4720590"/>
            <a:ext cx="329565" cy="29337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" name="右箭头 24"/>
          <p:cNvSpPr/>
          <p:nvPr>
            <p:custDataLst>
              <p:tags r:id="rId23"/>
            </p:custDataLst>
          </p:nvPr>
        </p:nvSpPr>
        <p:spPr>
          <a:xfrm>
            <a:off x="6181090" y="4720590"/>
            <a:ext cx="329565" cy="29337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6" name="图片 25" descr="32313535363434393b32313535363434313b75286237900962e9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6652260" y="4377690"/>
            <a:ext cx="828675" cy="828675"/>
          </a:xfrm>
          <a:prstGeom prst="rect">
            <a:avLst/>
          </a:prstGeom>
        </p:spPr>
      </p:pic>
      <p:sp>
        <p:nvSpPr>
          <p:cNvPr id="27" name="文本框 26"/>
          <p:cNvSpPr txBox="1"/>
          <p:nvPr>
            <p:custDataLst>
              <p:tags r:id="rId27"/>
            </p:custDataLst>
          </p:nvPr>
        </p:nvSpPr>
        <p:spPr>
          <a:xfrm>
            <a:off x="6562725" y="5236210"/>
            <a:ext cx="10064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采购人初选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7696835" y="4154805"/>
            <a:ext cx="640080" cy="1462405"/>
            <a:chOff x="12563" y="7231"/>
            <a:chExt cx="1008" cy="2175"/>
          </a:xfrm>
        </p:grpSpPr>
        <p:sp>
          <p:nvSpPr>
            <p:cNvPr id="15" name="左弧形箭头 14"/>
            <p:cNvSpPr/>
            <p:nvPr>
              <p:custDataLst>
                <p:tags r:id="rId28"/>
              </p:custDataLst>
            </p:nvPr>
          </p:nvSpPr>
          <p:spPr>
            <a:xfrm>
              <a:off x="12563" y="7330"/>
              <a:ext cx="894" cy="2077"/>
            </a:xfrm>
            <a:prstGeom prst="curved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等腰三角形 29"/>
            <p:cNvSpPr/>
            <p:nvPr>
              <p:custDataLst>
                <p:tags r:id="rId29"/>
              </p:custDataLst>
            </p:nvPr>
          </p:nvSpPr>
          <p:spPr>
            <a:xfrm rot="5400000">
              <a:off x="13258" y="7330"/>
              <a:ext cx="413" cy="215"/>
            </a:xfrm>
            <a:prstGeom prst="triangle">
              <a:avLst/>
            </a:prstGeom>
            <a:solidFill>
              <a:srgbClr val="CC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3" name="文本框 32"/>
          <p:cNvSpPr txBox="1"/>
          <p:nvPr>
            <p:custDataLst>
              <p:tags r:id="rId30"/>
            </p:custDataLst>
          </p:nvPr>
        </p:nvSpPr>
        <p:spPr>
          <a:xfrm>
            <a:off x="7637780" y="3853180"/>
            <a:ext cx="7721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>
                <a:latin typeface="黑体" panose="02010609060101010101" charset="-122"/>
                <a:ea typeface="黑体" panose="02010609060101010101" charset="-122"/>
              </a:rPr>
              <a:t>异议</a:t>
            </a:r>
            <a:endParaRPr lang="zh-CN" altLang="en-US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4" name="文本框 33"/>
          <p:cNvSpPr txBox="1"/>
          <p:nvPr>
            <p:custDataLst>
              <p:tags r:id="rId31"/>
            </p:custDataLst>
          </p:nvPr>
        </p:nvSpPr>
        <p:spPr>
          <a:xfrm>
            <a:off x="7632065" y="5544185"/>
            <a:ext cx="87122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同意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" name="文本框 34"/>
          <p:cNvSpPr txBox="1"/>
          <p:nvPr>
            <p:custDataLst>
              <p:tags r:id="rId32"/>
            </p:custDataLst>
          </p:nvPr>
        </p:nvSpPr>
        <p:spPr>
          <a:xfrm>
            <a:off x="8480425" y="4016375"/>
            <a:ext cx="1575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600">
                <a:latin typeface="黑体" panose="02010609060101010101" charset="-122"/>
                <a:ea typeface="黑体" panose="02010609060101010101" charset="-122"/>
              </a:rPr>
              <a:t>招标受理建立专家评审组</a:t>
            </a:r>
            <a:endParaRPr lang="zh-CN" altLang="en-US" sz="1600"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565515" y="5206365"/>
            <a:ext cx="1442720" cy="582930"/>
            <a:chOff x="13745" y="8759"/>
            <a:chExt cx="2272" cy="918"/>
          </a:xfrm>
        </p:grpSpPr>
        <p:sp>
          <p:nvSpPr>
            <p:cNvPr id="39" name="矩形 38"/>
            <p:cNvSpPr/>
            <p:nvPr>
              <p:custDataLst>
                <p:tags r:id="rId33"/>
              </p:custDataLst>
            </p:nvPr>
          </p:nvSpPr>
          <p:spPr>
            <a:xfrm>
              <a:off x="13959" y="8816"/>
              <a:ext cx="1869" cy="79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>
              <p:custDataLst>
                <p:tags r:id="rId34"/>
              </p:custDataLst>
            </p:nvPr>
          </p:nvSpPr>
          <p:spPr>
            <a:xfrm>
              <a:off x="13745" y="8759"/>
              <a:ext cx="2273" cy="91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600">
                  <a:latin typeface="黑体" panose="02010609060101010101" charset="-122"/>
                  <a:ea typeface="黑体" panose="02010609060101010101" charset="-122"/>
                </a:rPr>
                <a:t>确定供应商</a:t>
              </a:r>
              <a:endParaRPr lang="zh-CN" altLang="en-US" sz="1600">
                <a:latin typeface="黑体" panose="02010609060101010101" charset="-122"/>
                <a:ea typeface="黑体" panose="02010609060101010101" charset="-122"/>
              </a:endParaRPr>
            </a:p>
            <a:p>
              <a:pPr algn="ctr"/>
              <a:r>
                <a:rPr lang="zh-CN" altLang="en-US" sz="1600">
                  <a:latin typeface="黑体" panose="02010609060101010101" charset="-122"/>
                  <a:ea typeface="黑体" panose="02010609060101010101" charset="-122"/>
                </a:rPr>
                <a:t>发布公告</a:t>
              </a:r>
              <a:endParaRPr lang="zh-CN" altLang="en-US" sz="160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576560" y="3951605"/>
            <a:ext cx="1442720" cy="582930"/>
            <a:chOff x="13745" y="8759"/>
            <a:chExt cx="2272" cy="918"/>
          </a:xfrm>
        </p:grpSpPr>
        <p:sp>
          <p:nvSpPr>
            <p:cNvPr id="42" name="矩形 41"/>
            <p:cNvSpPr/>
            <p:nvPr>
              <p:custDataLst>
                <p:tags r:id="rId35"/>
              </p:custDataLst>
            </p:nvPr>
          </p:nvSpPr>
          <p:spPr>
            <a:xfrm>
              <a:off x="13959" y="8816"/>
              <a:ext cx="1869" cy="79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43" name="文本框 42"/>
            <p:cNvSpPr txBox="1"/>
            <p:nvPr>
              <p:custDataLst>
                <p:tags r:id="rId36"/>
              </p:custDataLst>
            </p:nvPr>
          </p:nvSpPr>
          <p:spPr>
            <a:xfrm>
              <a:off x="13745" y="8759"/>
              <a:ext cx="2273" cy="919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p>
              <a:pPr algn="ctr"/>
              <a:r>
                <a:rPr lang="zh-CN" altLang="en-US" sz="1600">
                  <a:latin typeface="黑体" panose="02010609060101010101" charset="-122"/>
                  <a:ea typeface="黑体" panose="02010609060101010101" charset="-122"/>
                </a:rPr>
                <a:t>确定供应商</a:t>
              </a:r>
              <a:endParaRPr lang="zh-CN" altLang="en-US" sz="1600">
                <a:latin typeface="黑体" panose="02010609060101010101" charset="-122"/>
                <a:ea typeface="黑体" panose="02010609060101010101" charset="-122"/>
              </a:endParaRPr>
            </a:p>
            <a:p>
              <a:pPr algn="ctr"/>
              <a:r>
                <a:rPr lang="zh-CN" altLang="en-US" sz="1600">
                  <a:latin typeface="黑体" panose="02010609060101010101" charset="-122"/>
                  <a:ea typeface="黑体" panose="02010609060101010101" charset="-122"/>
                </a:rPr>
                <a:t>发布公告</a:t>
              </a:r>
              <a:endParaRPr lang="zh-CN" altLang="en-US" sz="1600">
                <a:latin typeface="黑体" panose="02010609060101010101" charset="-122"/>
                <a:ea typeface="黑体" panose="02010609060101010101" charset="-122"/>
              </a:endParaRPr>
            </a:p>
          </p:txBody>
        </p:sp>
      </p:grpSp>
      <p:sp>
        <p:nvSpPr>
          <p:cNvPr id="44" name="右箭头 43"/>
          <p:cNvSpPr/>
          <p:nvPr>
            <p:custDataLst>
              <p:tags r:id="rId37"/>
            </p:custDataLst>
          </p:nvPr>
        </p:nvSpPr>
        <p:spPr>
          <a:xfrm>
            <a:off x="10126345" y="4138930"/>
            <a:ext cx="329565" cy="29337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8" name="图片 37" descr="31393935333439343b31393938363135373b68079898"/>
          <p:cNvPicPr>
            <a:picLocks noChangeAspect="1"/>
          </p:cNvPicPr>
          <p:nvPr>
            <p:custDataLst>
              <p:tags r:id="rId38"/>
            </p:custDataLst>
          </p:nvPr>
        </p:nvPicPr>
        <p:blipFill>
          <a:blip r:embed="rId39"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8334375" y="3560445"/>
            <a:ext cx="1813560" cy="2209800"/>
          </a:xfrm>
          <a:prstGeom prst="rect">
            <a:avLst/>
          </a:prstGeom>
        </p:spPr>
      </p:pic>
    </p:spTree>
    <p:custDataLst>
      <p:tags r:id="rId4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cxnSp>
        <p:nvCxnSpPr>
          <p:cNvPr id="50" name="直接连接符 49"/>
          <p:cNvCxnSpPr/>
          <p:nvPr>
            <p:custDataLst>
              <p:tags r:id="rId1"/>
            </p:custDataLst>
          </p:nvPr>
        </p:nvCxnSpPr>
        <p:spPr>
          <a:xfrm>
            <a:off x="5871210" y="2925445"/>
            <a:ext cx="0" cy="22987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>
          <a:xfrm>
            <a:off x="947420" y="789305"/>
            <a:ext cx="5443220" cy="77470"/>
            <a:chOff x="11097" y="8263"/>
            <a:chExt cx="7585" cy="122"/>
          </a:xfrm>
        </p:grpSpPr>
        <p:cxnSp>
          <p:nvCxnSpPr>
            <p:cNvPr id="3" name="直接连接符 2"/>
            <p:cNvCxnSpPr/>
            <p:nvPr>
              <p:custDataLst>
                <p:tags r:id="rId2"/>
              </p:custDataLst>
            </p:nvPr>
          </p:nvCxnSpPr>
          <p:spPr>
            <a:xfrm flipH="1">
              <a:off x="11097" y="8385"/>
              <a:ext cx="7585" cy="0"/>
            </a:xfrm>
            <a:prstGeom prst="line">
              <a:avLst/>
            </a:prstGeom>
            <a:ln w="381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>
              <p:custDataLst>
                <p:tags r:id="rId3"/>
              </p:custDataLst>
            </p:nvPr>
          </p:nvSpPr>
          <p:spPr>
            <a:xfrm rot="5400000">
              <a:off x="11358" y="8003"/>
              <a:ext cx="122" cy="642"/>
            </a:xfrm>
            <a:prstGeom prst="rect">
              <a:avLst/>
            </a:prstGeom>
            <a:solidFill>
              <a:srgbClr val="446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1848485" y="1358900"/>
            <a:ext cx="8607425" cy="423545"/>
          </a:xfrm>
          <a:prstGeom prst="rect">
            <a:avLst/>
          </a:prstGeom>
        </p:spPr>
        <p:txBody>
          <a:bodyPr wrap="square" lIns="91406" tIns="45702" rIns="91406" bIns="45702">
            <a:spAutoFit/>
          </a:bodyPr>
          <a:p>
            <a:pPr lvl="0" algn="l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系统角色：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用户、管理部门（承办人）、供应商、专家</a:t>
            </a:r>
            <a:r>
              <a:rPr lang="en-US" altLang="zh-CN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0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种角色。</a:t>
            </a:r>
            <a:endParaRPr lang="zh-CN" altLang="en-US" sz="2000" kern="100" spc="400" dirty="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任意多边形 30"/>
          <p:cNvSpPr/>
          <p:nvPr>
            <p:custDataLst>
              <p:tags r:id="rId5"/>
            </p:custDataLst>
          </p:nvPr>
        </p:nvSpPr>
        <p:spPr>
          <a:xfrm rot="2774622">
            <a:off x="1006640" y="1301796"/>
            <a:ext cx="538479" cy="537210"/>
          </a:xfrm>
          <a:custGeom>
            <a:avLst/>
            <a:gdLst>
              <a:gd name="connsiteX0" fmla="*/ 851193 w 1702386"/>
              <a:gd name="connsiteY0" fmla="*/ 582034 h 1702386"/>
              <a:gd name="connsiteX1" fmla="*/ 1120351 w 1702386"/>
              <a:gd name="connsiteY1" fmla="*/ 851192 h 1702386"/>
              <a:gd name="connsiteX2" fmla="*/ 851193 w 1702386"/>
              <a:gd name="connsiteY2" fmla="*/ 1120350 h 1702386"/>
              <a:gd name="connsiteX3" fmla="*/ 582035 w 1702386"/>
              <a:gd name="connsiteY3" fmla="*/ 851192 h 1702386"/>
              <a:gd name="connsiteX4" fmla="*/ 851193 w 1702386"/>
              <a:gd name="connsiteY4" fmla="*/ 582034 h 1702386"/>
              <a:gd name="connsiteX5" fmla="*/ 851193 w 1702386"/>
              <a:gd name="connsiteY5" fmla="*/ 312876 h 1702386"/>
              <a:gd name="connsiteX6" fmla="*/ 312877 w 1702386"/>
              <a:gd name="connsiteY6" fmla="*/ 851192 h 1702386"/>
              <a:gd name="connsiteX7" fmla="*/ 851193 w 1702386"/>
              <a:gd name="connsiteY7" fmla="*/ 1389508 h 1702386"/>
              <a:gd name="connsiteX8" fmla="*/ 1389509 w 1702386"/>
              <a:gd name="connsiteY8" fmla="*/ 851192 h 1702386"/>
              <a:gd name="connsiteX9" fmla="*/ 851193 w 1702386"/>
              <a:gd name="connsiteY9" fmla="*/ 312876 h 1702386"/>
              <a:gd name="connsiteX10" fmla="*/ 851194 w 1702386"/>
              <a:gd name="connsiteY10" fmla="*/ 0 h 1702386"/>
              <a:gd name="connsiteX11" fmla="*/ 1702386 w 1702386"/>
              <a:gd name="connsiteY11" fmla="*/ 0 h 1702386"/>
              <a:gd name="connsiteX12" fmla="*/ 1702386 w 1702386"/>
              <a:gd name="connsiteY12" fmla="*/ 851193 h 1702386"/>
              <a:gd name="connsiteX13" fmla="*/ 851193 w 1702386"/>
              <a:gd name="connsiteY13" fmla="*/ 1702386 h 1702386"/>
              <a:gd name="connsiteX14" fmla="*/ 0 w 1702386"/>
              <a:gd name="connsiteY14" fmla="*/ 851193 h 1702386"/>
              <a:gd name="connsiteX15" fmla="*/ 1 w 1702386"/>
              <a:gd name="connsiteY15" fmla="*/ 851193 h 1702386"/>
              <a:gd name="connsiteX16" fmla="*/ 851194 w 1702386"/>
              <a:gd name="connsiteY16" fmla="*/ 0 h 17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064385" y="3899535"/>
            <a:ext cx="1285875" cy="245300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4057015" y="3938270"/>
            <a:ext cx="4134485" cy="245745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7" name="图片 16" descr="32313539373633323b32313539373632393b75286237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20795" y="1989455"/>
            <a:ext cx="636270" cy="636270"/>
          </a:xfrm>
          <a:prstGeom prst="rect">
            <a:avLst/>
          </a:prstGeom>
        </p:spPr>
      </p:pic>
      <p:pic>
        <p:nvPicPr>
          <p:cNvPr id="28" name="图片 27" descr="3b32313537393534313b75286237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53380" y="3050540"/>
            <a:ext cx="833755" cy="770890"/>
          </a:xfrm>
          <a:prstGeom prst="rect">
            <a:avLst/>
          </a:prstGeom>
        </p:spPr>
      </p:pic>
      <p:pic>
        <p:nvPicPr>
          <p:cNvPr id="37" name="图片 36" descr="343435383035373b343532343232323b6f5c572875286237"/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362825" y="2126615"/>
            <a:ext cx="568960" cy="568960"/>
          </a:xfrm>
          <a:prstGeom prst="rect">
            <a:avLst/>
          </a:prstGeom>
        </p:spPr>
      </p:pic>
      <p:pic>
        <p:nvPicPr>
          <p:cNvPr id="47" name="图片 46" descr="343538343039393b343538383937363b75286237"/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000885" y="2378075"/>
            <a:ext cx="613410" cy="613410"/>
          </a:xfrm>
          <a:prstGeom prst="rect">
            <a:avLst/>
          </a:prstGeom>
        </p:spPr>
      </p:pic>
      <p:cxnSp>
        <p:nvCxnSpPr>
          <p:cNvPr id="49" name="直接连接符 48"/>
          <p:cNvCxnSpPr/>
          <p:nvPr/>
        </p:nvCxnSpPr>
        <p:spPr>
          <a:xfrm>
            <a:off x="4138930" y="2637155"/>
            <a:ext cx="0" cy="22987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/>
          <p:cNvCxnSpPr/>
          <p:nvPr>
            <p:custDataLst>
              <p:tags r:id="rId18"/>
            </p:custDataLst>
          </p:nvPr>
        </p:nvCxnSpPr>
        <p:spPr>
          <a:xfrm>
            <a:off x="7647305" y="2695575"/>
            <a:ext cx="0" cy="229870"/>
          </a:xfrm>
          <a:prstGeom prst="line">
            <a:avLst/>
          </a:prstGeom>
          <a:ln w="317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右箭头 47"/>
          <p:cNvSpPr/>
          <p:nvPr/>
        </p:nvSpPr>
        <p:spPr>
          <a:xfrm>
            <a:off x="2852420" y="2832735"/>
            <a:ext cx="5913755" cy="158750"/>
          </a:xfrm>
          <a:prstGeom prst="rightArrow">
            <a:avLst>
              <a:gd name="adj1" fmla="val 50000"/>
              <a:gd name="adj2" fmla="val 816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2" name="矩形 51"/>
          <p:cNvSpPr/>
          <p:nvPr>
            <p:custDataLst>
              <p:tags r:id="rId19"/>
            </p:custDataLst>
          </p:nvPr>
        </p:nvSpPr>
        <p:spPr>
          <a:xfrm>
            <a:off x="1824990" y="3050540"/>
            <a:ext cx="1027430" cy="335915"/>
          </a:xfrm>
          <a:prstGeom prst="rect">
            <a:avLst/>
          </a:prstGeom>
        </p:spPr>
        <p:txBody>
          <a:bodyPr wrap="square" lIns="91406" tIns="45702" rIns="91406" bIns="45702">
            <a:spAutoFit/>
          </a:bodyPr>
          <a:p>
            <a:pPr lvl="0" indent="0" algn="ctr"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需求用户</a:t>
            </a:r>
            <a:endParaRPr lang="zh-CN" altLang="en-US" sz="1600" kern="100" spc="400" dirty="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3" name="矩形 52"/>
          <p:cNvSpPr/>
          <p:nvPr>
            <p:custDataLst>
              <p:tags r:id="rId20"/>
            </p:custDataLst>
          </p:nvPr>
        </p:nvSpPr>
        <p:spPr>
          <a:xfrm>
            <a:off x="4457065" y="2047240"/>
            <a:ext cx="1027430" cy="520700"/>
          </a:xfrm>
          <a:prstGeom prst="rect">
            <a:avLst/>
          </a:prstGeom>
        </p:spPr>
        <p:txBody>
          <a:bodyPr wrap="square" lIns="91406" tIns="45702" rIns="91406" bIns="45702">
            <a:spAutoFit/>
          </a:bodyPr>
          <a:p>
            <a:pPr lvl="0" indent="0" algn="ctr"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管理部门（承办人）</a:t>
            </a:r>
            <a:endParaRPr lang="zh-CN" altLang="en-US" sz="1400" kern="100" spc="400" dirty="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4" name="矩形 53"/>
          <p:cNvSpPr/>
          <p:nvPr>
            <p:custDataLst>
              <p:tags r:id="rId21"/>
            </p:custDataLst>
          </p:nvPr>
        </p:nvSpPr>
        <p:spPr>
          <a:xfrm>
            <a:off x="6320155" y="3296920"/>
            <a:ext cx="1027430" cy="335915"/>
          </a:xfrm>
          <a:prstGeom prst="rect">
            <a:avLst/>
          </a:prstGeom>
        </p:spPr>
        <p:txBody>
          <a:bodyPr wrap="square" lIns="91406" tIns="45702" rIns="91406" bIns="45702">
            <a:spAutoFit/>
          </a:bodyPr>
          <a:p>
            <a:pPr lvl="0" indent="0" algn="ctr"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供应商</a:t>
            </a:r>
            <a:endParaRPr lang="zh-CN" altLang="en-US" sz="1600" kern="100" spc="400" dirty="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5" name="矩形 54"/>
          <p:cNvSpPr/>
          <p:nvPr>
            <p:custDataLst>
              <p:tags r:id="rId22"/>
            </p:custDataLst>
          </p:nvPr>
        </p:nvSpPr>
        <p:spPr>
          <a:xfrm>
            <a:off x="7843520" y="2241550"/>
            <a:ext cx="1027430" cy="335915"/>
          </a:xfrm>
          <a:prstGeom prst="rect">
            <a:avLst/>
          </a:prstGeom>
        </p:spPr>
        <p:txBody>
          <a:bodyPr wrap="square" lIns="91406" tIns="45702" rIns="91406" bIns="45702">
            <a:spAutoFit/>
          </a:bodyPr>
          <a:p>
            <a:pPr lvl="0" indent="0" algn="ctr" fontAlgn="auto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16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专家</a:t>
            </a:r>
            <a:endParaRPr lang="zh-CN" altLang="en-US" sz="1600" kern="100" spc="400" dirty="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23"/>
            </p:custDataLst>
          </p:nvPr>
        </p:nvSpPr>
        <p:spPr>
          <a:xfrm>
            <a:off x="1345565" y="306705"/>
            <a:ext cx="5982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快速采购模块</a:t>
            </a:r>
            <a:endParaRPr lang="zh-CN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2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947420" y="789305"/>
            <a:ext cx="5443220" cy="77470"/>
            <a:chOff x="11097" y="8263"/>
            <a:chExt cx="7585" cy="122"/>
          </a:xfrm>
        </p:grpSpPr>
        <p:cxnSp>
          <p:nvCxnSpPr>
            <p:cNvPr id="3" name="直接连接符 2"/>
            <p:cNvCxnSpPr/>
            <p:nvPr>
              <p:custDataLst>
                <p:tags r:id="rId1"/>
              </p:custDataLst>
            </p:nvPr>
          </p:nvCxnSpPr>
          <p:spPr>
            <a:xfrm flipH="1">
              <a:off x="11097" y="8385"/>
              <a:ext cx="7585" cy="0"/>
            </a:xfrm>
            <a:prstGeom prst="line">
              <a:avLst/>
            </a:prstGeom>
            <a:ln w="381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 rot="5400000">
              <a:off x="11358" y="8003"/>
              <a:ext cx="122" cy="642"/>
            </a:xfrm>
            <a:prstGeom prst="rect">
              <a:avLst/>
            </a:prstGeom>
            <a:solidFill>
              <a:srgbClr val="446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848485" y="1358900"/>
            <a:ext cx="8607425" cy="423545"/>
          </a:xfrm>
          <a:prstGeom prst="rect">
            <a:avLst/>
          </a:prstGeom>
        </p:spPr>
        <p:txBody>
          <a:bodyPr wrap="square" lIns="91406" tIns="45702" rIns="91406" bIns="45702">
            <a:spAutoFit/>
          </a:bodyPr>
          <a:p>
            <a:pPr lvl="0" algn="l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快速采购流程：</a:t>
            </a:r>
            <a:endParaRPr lang="zh-CN" altLang="en-US" sz="2400" kern="100" spc="400" dirty="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任意多边形 30"/>
          <p:cNvSpPr/>
          <p:nvPr>
            <p:custDataLst>
              <p:tags r:id="rId4"/>
            </p:custDataLst>
          </p:nvPr>
        </p:nvSpPr>
        <p:spPr>
          <a:xfrm rot="2774622">
            <a:off x="1006640" y="1301796"/>
            <a:ext cx="538479" cy="537210"/>
          </a:xfrm>
          <a:custGeom>
            <a:avLst/>
            <a:gdLst>
              <a:gd name="connsiteX0" fmla="*/ 851193 w 1702386"/>
              <a:gd name="connsiteY0" fmla="*/ 582034 h 1702386"/>
              <a:gd name="connsiteX1" fmla="*/ 1120351 w 1702386"/>
              <a:gd name="connsiteY1" fmla="*/ 851192 h 1702386"/>
              <a:gd name="connsiteX2" fmla="*/ 851193 w 1702386"/>
              <a:gd name="connsiteY2" fmla="*/ 1120350 h 1702386"/>
              <a:gd name="connsiteX3" fmla="*/ 582035 w 1702386"/>
              <a:gd name="connsiteY3" fmla="*/ 851192 h 1702386"/>
              <a:gd name="connsiteX4" fmla="*/ 851193 w 1702386"/>
              <a:gd name="connsiteY4" fmla="*/ 582034 h 1702386"/>
              <a:gd name="connsiteX5" fmla="*/ 851193 w 1702386"/>
              <a:gd name="connsiteY5" fmla="*/ 312876 h 1702386"/>
              <a:gd name="connsiteX6" fmla="*/ 312877 w 1702386"/>
              <a:gd name="connsiteY6" fmla="*/ 851192 h 1702386"/>
              <a:gd name="connsiteX7" fmla="*/ 851193 w 1702386"/>
              <a:gd name="connsiteY7" fmla="*/ 1389508 h 1702386"/>
              <a:gd name="connsiteX8" fmla="*/ 1389509 w 1702386"/>
              <a:gd name="connsiteY8" fmla="*/ 851192 h 1702386"/>
              <a:gd name="connsiteX9" fmla="*/ 851193 w 1702386"/>
              <a:gd name="connsiteY9" fmla="*/ 312876 h 1702386"/>
              <a:gd name="connsiteX10" fmla="*/ 851194 w 1702386"/>
              <a:gd name="connsiteY10" fmla="*/ 0 h 1702386"/>
              <a:gd name="connsiteX11" fmla="*/ 1702386 w 1702386"/>
              <a:gd name="connsiteY11" fmla="*/ 0 h 1702386"/>
              <a:gd name="connsiteX12" fmla="*/ 1702386 w 1702386"/>
              <a:gd name="connsiteY12" fmla="*/ 851193 h 1702386"/>
              <a:gd name="connsiteX13" fmla="*/ 851193 w 1702386"/>
              <a:gd name="connsiteY13" fmla="*/ 1702386 h 1702386"/>
              <a:gd name="connsiteX14" fmla="*/ 0 w 1702386"/>
              <a:gd name="connsiteY14" fmla="*/ 851193 h 1702386"/>
              <a:gd name="connsiteX15" fmla="*/ 1 w 1702386"/>
              <a:gd name="connsiteY15" fmla="*/ 851193 h 1702386"/>
              <a:gd name="connsiteX16" fmla="*/ 851194 w 1702386"/>
              <a:gd name="connsiteY16" fmla="*/ 0 h 17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dirty="0"/>
          </a:p>
        </p:txBody>
      </p:sp>
      <p:sp>
        <p:nvSpPr>
          <p:cNvPr id="6" name="矩形 5"/>
          <p:cNvSpPr/>
          <p:nvPr>
            <p:custDataLst>
              <p:tags r:id="rId5"/>
            </p:custDataLst>
          </p:nvPr>
        </p:nvSpPr>
        <p:spPr>
          <a:xfrm>
            <a:off x="1630680" y="2025015"/>
            <a:ext cx="10066020" cy="4381500"/>
          </a:xfrm>
          <a:prstGeom prst="rect">
            <a:avLst/>
          </a:prstGeom>
        </p:spPr>
        <p:txBody>
          <a:bodyPr wrap="square" lIns="91406" tIns="45702" rIns="91406" bIns="45702">
            <a:noAutofit/>
          </a:bodyPr>
          <a:p>
            <a:pPr marL="0" lvl="0" indent="-285750" algn="just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编制并发布采购需求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采购申请人填报采购需求，设置资质要求和评分指标。其中，评分指标分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</a:t>
            </a:r>
            <a:r>
              <a:rPr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价格、商务、技术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indent="0" algn="just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3个部分，各部分需设置分值。技术部分可对货物清单里每个设备添加多条技术参数，包括关键参数、非关键参数、</a:t>
            </a:r>
            <a:endParaRPr lang="zh-CN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lvl="0" indent="0" algn="just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</a:t>
            </a:r>
            <a:r>
              <a:rPr lang="zh-CN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是否需要附件证明、参数权重等。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承办人审核项目需求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：发布采购公告，默认报名期为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天，到期不足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家时默认延长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天</a:t>
            </a:r>
            <a:r>
              <a:rPr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sz="1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供应商在线响应报价</a:t>
            </a:r>
            <a:r>
              <a:rPr lang="zh-CN" sz="1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已注册的供应商在项目的响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应时间内（等标期一般为5天）进行报价。供应商报价时需针对资质要求、技术指标、商务指标等填写响应情况，需要附件证明的须上传附件。逐个指标响应，需上传相应的附件证明。供应商的报价信息要进行加密存储，</a:t>
            </a:r>
            <a:r>
              <a:rPr lang="en-US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在报价结束前任何人都无权查看。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审核投标商的资质：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截止时间后承办人审核投标商的资质文件，有问题的可退回，投标商重传资质文件。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申请人初选：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系统自动评审后交给申请人初选，申请人可查看各投标商的投标文件，选择非排名第一的投标商时，需说明理由。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专家评选：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承办人可组织专家评选，支持随机抽取专家。专家可对每个投标商的每个指标进行评审，最终评审出排名第一的投标商为成交商。</a:t>
            </a:r>
            <a:endParaRPr lang="en-US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285750" indent="-285750" algn="just" fontAlgn="auto">
              <a:lnSpc>
                <a:spcPct val="150000"/>
              </a:lnSpc>
              <a:buFont typeface="Wingdings" panose="05000000000000000000" charset="0"/>
              <a:buChar char="u"/>
            </a:pPr>
            <a:r>
              <a:rPr lang="zh-CN" altLang="en-US" sz="1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承办人发布成交公告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endParaRPr lang="zh-CN" altLang="zh-CN" sz="1400" kern="1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6"/>
            </p:custDataLst>
          </p:nvPr>
        </p:nvSpPr>
        <p:spPr>
          <a:xfrm>
            <a:off x="1345565" y="306705"/>
            <a:ext cx="5982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快速采购模块</a:t>
            </a:r>
            <a:endParaRPr lang="zh-CN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947420" y="789305"/>
            <a:ext cx="5443220" cy="77470"/>
            <a:chOff x="11097" y="8263"/>
            <a:chExt cx="7585" cy="122"/>
          </a:xfrm>
        </p:grpSpPr>
        <p:cxnSp>
          <p:nvCxnSpPr>
            <p:cNvPr id="3" name="直接连接符 2"/>
            <p:cNvCxnSpPr/>
            <p:nvPr>
              <p:custDataLst>
                <p:tags r:id="rId1"/>
              </p:custDataLst>
            </p:nvPr>
          </p:nvCxnSpPr>
          <p:spPr>
            <a:xfrm flipH="1">
              <a:off x="11097" y="8385"/>
              <a:ext cx="7585" cy="0"/>
            </a:xfrm>
            <a:prstGeom prst="line">
              <a:avLst/>
            </a:prstGeom>
            <a:ln w="381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 rot="5400000">
              <a:off x="11358" y="8003"/>
              <a:ext cx="122" cy="642"/>
            </a:xfrm>
            <a:prstGeom prst="rect">
              <a:avLst/>
            </a:prstGeom>
            <a:solidFill>
              <a:srgbClr val="446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1345565" y="306705"/>
            <a:ext cx="59829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快速采购</a:t>
            </a:r>
            <a:r>
              <a:rPr lang="en-US" alt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操作手册</a:t>
            </a:r>
            <a:endParaRPr lang="zh-CN" altLang="en-US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1848485" y="1358900"/>
            <a:ext cx="8607425" cy="423545"/>
          </a:xfrm>
          <a:prstGeom prst="rect">
            <a:avLst/>
          </a:prstGeom>
        </p:spPr>
        <p:txBody>
          <a:bodyPr wrap="square" lIns="91406" tIns="45702" rIns="91406" bIns="45702">
            <a:spAutoFit/>
          </a:bodyPr>
          <a:p>
            <a:pPr lvl="0" algn="l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（一）、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需求编制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en-US" altLang="zh-CN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（1）明确价格分+技术分</a:t>
            </a:r>
            <a:endParaRPr lang="en-US" altLang="zh-CN" sz="2000" i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任意多边形 30"/>
          <p:cNvSpPr/>
          <p:nvPr>
            <p:custDataLst>
              <p:tags r:id="rId5"/>
            </p:custDataLst>
          </p:nvPr>
        </p:nvSpPr>
        <p:spPr>
          <a:xfrm rot="2774622">
            <a:off x="1006640" y="1301796"/>
            <a:ext cx="538479" cy="537210"/>
          </a:xfrm>
          <a:custGeom>
            <a:avLst/>
            <a:gdLst>
              <a:gd name="connsiteX0" fmla="*/ 851193 w 1702386"/>
              <a:gd name="connsiteY0" fmla="*/ 582034 h 1702386"/>
              <a:gd name="connsiteX1" fmla="*/ 1120351 w 1702386"/>
              <a:gd name="connsiteY1" fmla="*/ 851192 h 1702386"/>
              <a:gd name="connsiteX2" fmla="*/ 851193 w 1702386"/>
              <a:gd name="connsiteY2" fmla="*/ 1120350 h 1702386"/>
              <a:gd name="connsiteX3" fmla="*/ 582035 w 1702386"/>
              <a:gd name="connsiteY3" fmla="*/ 851192 h 1702386"/>
              <a:gd name="connsiteX4" fmla="*/ 851193 w 1702386"/>
              <a:gd name="connsiteY4" fmla="*/ 582034 h 1702386"/>
              <a:gd name="connsiteX5" fmla="*/ 851193 w 1702386"/>
              <a:gd name="connsiteY5" fmla="*/ 312876 h 1702386"/>
              <a:gd name="connsiteX6" fmla="*/ 312877 w 1702386"/>
              <a:gd name="connsiteY6" fmla="*/ 851192 h 1702386"/>
              <a:gd name="connsiteX7" fmla="*/ 851193 w 1702386"/>
              <a:gd name="connsiteY7" fmla="*/ 1389508 h 1702386"/>
              <a:gd name="connsiteX8" fmla="*/ 1389509 w 1702386"/>
              <a:gd name="connsiteY8" fmla="*/ 851192 h 1702386"/>
              <a:gd name="connsiteX9" fmla="*/ 851193 w 1702386"/>
              <a:gd name="connsiteY9" fmla="*/ 312876 h 1702386"/>
              <a:gd name="connsiteX10" fmla="*/ 851194 w 1702386"/>
              <a:gd name="connsiteY10" fmla="*/ 0 h 1702386"/>
              <a:gd name="connsiteX11" fmla="*/ 1702386 w 1702386"/>
              <a:gd name="connsiteY11" fmla="*/ 0 h 1702386"/>
              <a:gd name="connsiteX12" fmla="*/ 1702386 w 1702386"/>
              <a:gd name="connsiteY12" fmla="*/ 851193 h 1702386"/>
              <a:gd name="connsiteX13" fmla="*/ 851193 w 1702386"/>
              <a:gd name="connsiteY13" fmla="*/ 1702386 h 1702386"/>
              <a:gd name="connsiteX14" fmla="*/ 0 w 1702386"/>
              <a:gd name="connsiteY14" fmla="*/ 851193 h 1702386"/>
              <a:gd name="connsiteX15" fmla="*/ 1 w 1702386"/>
              <a:gd name="connsiteY15" fmla="*/ 851193 h 1702386"/>
              <a:gd name="connsiteX16" fmla="*/ 851194 w 1702386"/>
              <a:gd name="connsiteY16" fmla="*/ 0 h 17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dirty="0"/>
          </a:p>
        </p:txBody>
      </p:sp>
      <p:pic>
        <p:nvPicPr>
          <p:cNvPr id="3073" name="图片 1" descr="快速采购需求-0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20290" y="1906270"/>
            <a:ext cx="8208645" cy="4546600"/>
          </a:xfrm>
          <a:prstGeom prst="rect">
            <a:avLst/>
          </a:prstGeom>
          <a:noFill/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圆角矩形 4"/>
          <p:cNvSpPr/>
          <p:nvPr/>
        </p:nvSpPr>
        <p:spPr>
          <a:xfrm>
            <a:off x="2320290" y="4160520"/>
            <a:ext cx="1604010" cy="25781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>
            <p:custDataLst>
              <p:tags r:id="rId8"/>
            </p:custDataLst>
          </p:nvPr>
        </p:nvSpPr>
        <p:spPr>
          <a:xfrm>
            <a:off x="6450330" y="4160520"/>
            <a:ext cx="1604010" cy="25781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7" name="图片 1" descr="快速采购需求-0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172335" y="2138680"/>
            <a:ext cx="7922895" cy="3939540"/>
          </a:xfrm>
          <a:prstGeom prst="rect">
            <a:avLst/>
          </a:prstGeom>
          <a:noFill/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947420" y="789305"/>
            <a:ext cx="5443220" cy="77470"/>
            <a:chOff x="11097" y="8263"/>
            <a:chExt cx="7585" cy="122"/>
          </a:xfrm>
        </p:grpSpPr>
        <p:cxnSp>
          <p:nvCxnSpPr>
            <p:cNvPr id="3" name="直接连接符 2"/>
            <p:cNvCxnSpPr/>
            <p:nvPr>
              <p:custDataLst>
                <p:tags r:id="rId3"/>
              </p:custDataLst>
            </p:nvPr>
          </p:nvCxnSpPr>
          <p:spPr>
            <a:xfrm flipH="1">
              <a:off x="11097" y="8385"/>
              <a:ext cx="7585" cy="0"/>
            </a:xfrm>
            <a:prstGeom prst="line">
              <a:avLst/>
            </a:prstGeom>
            <a:ln w="381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>
              <p:custDataLst>
                <p:tags r:id="rId4"/>
              </p:custDataLst>
            </p:nvPr>
          </p:nvSpPr>
          <p:spPr>
            <a:xfrm rot="5400000">
              <a:off x="11358" y="8003"/>
              <a:ext cx="122" cy="642"/>
            </a:xfrm>
            <a:prstGeom prst="rect">
              <a:avLst/>
            </a:prstGeom>
            <a:solidFill>
              <a:srgbClr val="446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>
            <p:custDataLst>
              <p:tags r:id="rId5"/>
            </p:custDataLst>
          </p:nvPr>
        </p:nvSpPr>
        <p:spPr>
          <a:xfrm>
            <a:off x="1345565" y="306705"/>
            <a:ext cx="59829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快速采购</a:t>
            </a:r>
            <a:r>
              <a:rPr lang="en-US" alt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操作手册</a:t>
            </a:r>
            <a:endParaRPr lang="zh-CN" altLang="en-US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6"/>
            </p:custDataLst>
          </p:nvPr>
        </p:nvSpPr>
        <p:spPr>
          <a:xfrm>
            <a:off x="1848485" y="1358900"/>
            <a:ext cx="9477375" cy="423545"/>
          </a:xfrm>
          <a:prstGeom prst="rect">
            <a:avLst/>
          </a:prstGeom>
        </p:spPr>
        <p:txBody>
          <a:bodyPr wrap="square" lIns="91406" tIns="45702" rIns="91406" bIns="45702">
            <a:spAutoFit/>
          </a:bodyPr>
          <a:p>
            <a:pPr lvl="0" algn="l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（一）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需求编制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（2</a:t>
            </a:r>
            <a:r>
              <a:rPr lang="zh-CN" altLang="en-US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）填写采购清单，设备名称、数量以及计量单位</a:t>
            </a:r>
            <a:endParaRPr lang="zh-CN" altLang="en-US" sz="2000" i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任意多边形 30"/>
          <p:cNvSpPr/>
          <p:nvPr>
            <p:custDataLst>
              <p:tags r:id="rId7"/>
            </p:custDataLst>
          </p:nvPr>
        </p:nvSpPr>
        <p:spPr>
          <a:xfrm rot="2774622">
            <a:off x="1006640" y="1301796"/>
            <a:ext cx="538479" cy="537210"/>
          </a:xfrm>
          <a:custGeom>
            <a:avLst/>
            <a:gdLst>
              <a:gd name="connsiteX0" fmla="*/ 851193 w 1702386"/>
              <a:gd name="connsiteY0" fmla="*/ 582034 h 1702386"/>
              <a:gd name="connsiteX1" fmla="*/ 1120351 w 1702386"/>
              <a:gd name="connsiteY1" fmla="*/ 851192 h 1702386"/>
              <a:gd name="connsiteX2" fmla="*/ 851193 w 1702386"/>
              <a:gd name="connsiteY2" fmla="*/ 1120350 h 1702386"/>
              <a:gd name="connsiteX3" fmla="*/ 582035 w 1702386"/>
              <a:gd name="connsiteY3" fmla="*/ 851192 h 1702386"/>
              <a:gd name="connsiteX4" fmla="*/ 851193 w 1702386"/>
              <a:gd name="connsiteY4" fmla="*/ 582034 h 1702386"/>
              <a:gd name="connsiteX5" fmla="*/ 851193 w 1702386"/>
              <a:gd name="connsiteY5" fmla="*/ 312876 h 1702386"/>
              <a:gd name="connsiteX6" fmla="*/ 312877 w 1702386"/>
              <a:gd name="connsiteY6" fmla="*/ 851192 h 1702386"/>
              <a:gd name="connsiteX7" fmla="*/ 851193 w 1702386"/>
              <a:gd name="connsiteY7" fmla="*/ 1389508 h 1702386"/>
              <a:gd name="connsiteX8" fmla="*/ 1389509 w 1702386"/>
              <a:gd name="connsiteY8" fmla="*/ 851192 h 1702386"/>
              <a:gd name="connsiteX9" fmla="*/ 851193 w 1702386"/>
              <a:gd name="connsiteY9" fmla="*/ 312876 h 1702386"/>
              <a:gd name="connsiteX10" fmla="*/ 851194 w 1702386"/>
              <a:gd name="connsiteY10" fmla="*/ 0 h 1702386"/>
              <a:gd name="connsiteX11" fmla="*/ 1702386 w 1702386"/>
              <a:gd name="connsiteY11" fmla="*/ 0 h 1702386"/>
              <a:gd name="connsiteX12" fmla="*/ 1702386 w 1702386"/>
              <a:gd name="connsiteY12" fmla="*/ 851193 h 1702386"/>
              <a:gd name="connsiteX13" fmla="*/ 851193 w 1702386"/>
              <a:gd name="connsiteY13" fmla="*/ 1702386 h 1702386"/>
              <a:gd name="connsiteX14" fmla="*/ 0 w 1702386"/>
              <a:gd name="connsiteY14" fmla="*/ 851193 h 1702386"/>
              <a:gd name="connsiteX15" fmla="*/ 1 w 1702386"/>
              <a:gd name="connsiteY15" fmla="*/ 851193 h 1702386"/>
              <a:gd name="connsiteX16" fmla="*/ 851194 w 1702386"/>
              <a:gd name="connsiteY16" fmla="*/ 0 h 17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dirty="0"/>
          </a:p>
        </p:txBody>
      </p:sp>
      <p:sp>
        <p:nvSpPr>
          <p:cNvPr id="5" name="圆角矩形 4"/>
          <p:cNvSpPr/>
          <p:nvPr/>
        </p:nvSpPr>
        <p:spPr>
          <a:xfrm>
            <a:off x="2172335" y="3300095"/>
            <a:ext cx="1329055" cy="257810"/>
          </a:xfrm>
          <a:prstGeom prst="round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>
            <p:custDataLst>
              <p:tags r:id="rId8"/>
            </p:custDataLst>
          </p:nvPr>
        </p:nvSpPr>
        <p:spPr>
          <a:xfrm>
            <a:off x="5882005" y="3557905"/>
            <a:ext cx="1155065" cy="257810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947420" y="789305"/>
            <a:ext cx="5443220" cy="77470"/>
            <a:chOff x="11097" y="8263"/>
            <a:chExt cx="7585" cy="122"/>
          </a:xfrm>
        </p:grpSpPr>
        <p:cxnSp>
          <p:nvCxnSpPr>
            <p:cNvPr id="3" name="直接连接符 2"/>
            <p:cNvCxnSpPr/>
            <p:nvPr>
              <p:custDataLst>
                <p:tags r:id="rId1"/>
              </p:custDataLst>
            </p:nvPr>
          </p:nvCxnSpPr>
          <p:spPr>
            <a:xfrm flipH="1">
              <a:off x="11097" y="8385"/>
              <a:ext cx="7585" cy="0"/>
            </a:xfrm>
            <a:prstGeom prst="line">
              <a:avLst/>
            </a:prstGeom>
            <a:ln w="381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 rot="5400000">
              <a:off x="11358" y="8003"/>
              <a:ext cx="122" cy="642"/>
            </a:xfrm>
            <a:prstGeom prst="rect">
              <a:avLst/>
            </a:prstGeom>
            <a:solidFill>
              <a:srgbClr val="446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1345565" y="306705"/>
            <a:ext cx="59829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</a:t>
            </a:r>
            <a:r>
              <a:rPr lang="zh-CN" altLang="en-US" sz="2800" spc="400"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快速采购</a:t>
            </a:r>
            <a:r>
              <a:rPr lang="en-US" alt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操作手册</a:t>
            </a:r>
            <a:endParaRPr lang="zh-CN" altLang="en-US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1757045" y="1358900"/>
            <a:ext cx="10343515" cy="593725"/>
          </a:xfrm>
          <a:prstGeom prst="rect">
            <a:avLst/>
          </a:prstGeom>
        </p:spPr>
        <p:txBody>
          <a:bodyPr wrap="square" lIns="91406" tIns="45702" rIns="91406" bIns="45702">
            <a:noAutofit/>
          </a:bodyPr>
          <a:p>
            <a:pPr lvl="0" algn="l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（一）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需求编制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（3</a:t>
            </a:r>
            <a:r>
              <a:rPr lang="zh-CN" altLang="en-US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）明确技术参数名称、是否为核心产品、以及技术参数说明</a:t>
            </a:r>
            <a:endParaRPr lang="zh-CN" altLang="en-US" sz="2000" i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任意多边形 30"/>
          <p:cNvSpPr/>
          <p:nvPr>
            <p:custDataLst>
              <p:tags r:id="rId5"/>
            </p:custDataLst>
          </p:nvPr>
        </p:nvSpPr>
        <p:spPr>
          <a:xfrm rot="2774622">
            <a:off x="1006640" y="1301796"/>
            <a:ext cx="538479" cy="537210"/>
          </a:xfrm>
          <a:custGeom>
            <a:avLst/>
            <a:gdLst>
              <a:gd name="connsiteX0" fmla="*/ 851193 w 1702386"/>
              <a:gd name="connsiteY0" fmla="*/ 582034 h 1702386"/>
              <a:gd name="connsiteX1" fmla="*/ 1120351 w 1702386"/>
              <a:gd name="connsiteY1" fmla="*/ 851192 h 1702386"/>
              <a:gd name="connsiteX2" fmla="*/ 851193 w 1702386"/>
              <a:gd name="connsiteY2" fmla="*/ 1120350 h 1702386"/>
              <a:gd name="connsiteX3" fmla="*/ 582035 w 1702386"/>
              <a:gd name="connsiteY3" fmla="*/ 851192 h 1702386"/>
              <a:gd name="connsiteX4" fmla="*/ 851193 w 1702386"/>
              <a:gd name="connsiteY4" fmla="*/ 582034 h 1702386"/>
              <a:gd name="connsiteX5" fmla="*/ 851193 w 1702386"/>
              <a:gd name="connsiteY5" fmla="*/ 312876 h 1702386"/>
              <a:gd name="connsiteX6" fmla="*/ 312877 w 1702386"/>
              <a:gd name="connsiteY6" fmla="*/ 851192 h 1702386"/>
              <a:gd name="connsiteX7" fmla="*/ 851193 w 1702386"/>
              <a:gd name="connsiteY7" fmla="*/ 1389508 h 1702386"/>
              <a:gd name="connsiteX8" fmla="*/ 1389509 w 1702386"/>
              <a:gd name="connsiteY8" fmla="*/ 851192 h 1702386"/>
              <a:gd name="connsiteX9" fmla="*/ 851193 w 1702386"/>
              <a:gd name="connsiteY9" fmla="*/ 312876 h 1702386"/>
              <a:gd name="connsiteX10" fmla="*/ 851194 w 1702386"/>
              <a:gd name="connsiteY10" fmla="*/ 0 h 1702386"/>
              <a:gd name="connsiteX11" fmla="*/ 1702386 w 1702386"/>
              <a:gd name="connsiteY11" fmla="*/ 0 h 1702386"/>
              <a:gd name="connsiteX12" fmla="*/ 1702386 w 1702386"/>
              <a:gd name="connsiteY12" fmla="*/ 851193 h 1702386"/>
              <a:gd name="connsiteX13" fmla="*/ 851193 w 1702386"/>
              <a:gd name="connsiteY13" fmla="*/ 1702386 h 1702386"/>
              <a:gd name="connsiteX14" fmla="*/ 0 w 1702386"/>
              <a:gd name="connsiteY14" fmla="*/ 851193 h 1702386"/>
              <a:gd name="connsiteX15" fmla="*/ 1 w 1702386"/>
              <a:gd name="connsiteY15" fmla="*/ 851193 h 1702386"/>
              <a:gd name="connsiteX16" fmla="*/ 851194 w 1702386"/>
              <a:gd name="connsiteY16" fmla="*/ 0 h 17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dirty="0"/>
          </a:p>
        </p:txBody>
      </p:sp>
      <p:grpSp>
        <p:nvGrpSpPr>
          <p:cNvPr id="6" name="组合 5"/>
          <p:cNvGrpSpPr/>
          <p:nvPr/>
        </p:nvGrpSpPr>
        <p:grpSpPr>
          <a:xfrm>
            <a:off x="2221865" y="2051050"/>
            <a:ext cx="8105140" cy="4199255"/>
            <a:chOff x="3096" y="3317"/>
            <a:chExt cx="13008" cy="6844"/>
          </a:xfrm>
        </p:grpSpPr>
        <p:pic>
          <p:nvPicPr>
            <p:cNvPr id="5123" name="图片 4" descr="快速采购需求-03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/>
            <a:stretch>
              <a:fillRect/>
            </a:stretch>
          </p:blipFill>
          <p:spPr>
            <a:xfrm>
              <a:off x="3096" y="3317"/>
              <a:ext cx="13008" cy="6844"/>
            </a:xfrm>
            <a:prstGeom prst="rect">
              <a:avLst/>
            </a:prstGeom>
            <a:noFill/>
            <a:ln w="952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" name="圆角矩形 4"/>
            <p:cNvSpPr/>
            <p:nvPr/>
          </p:nvSpPr>
          <p:spPr>
            <a:xfrm>
              <a:off x="5527" y="4994"/>
              <a:ext cx="1675" cy="406"/>
            </a:xfrm>
            <a:prstGeom prst="round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7" name="圆角矩形 6"/>
            <p:cNvSpPr/>
            <p:nvPr>
              <p:custDataLst>
                <p:tags r:id="rId8"/>
              </p:custDataLst>
            </p:nvPr>
          </p:nvSpPr>
          <p:spPr>
            <a:xfrm>
              <a:off x="5771" y="8410"/>
              <a:ext cx="1315" cy="406"/>
            </a:xfrm>
            <a:prstGeom prst="roundRect">
              <a:avLst/>
            </a:prstGeom>
            <a:noFill/>
            <a:ln w="3175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5124" name="文本框 5"/>
          <p:cNvSpPr txBox="1"/>
          <p:nvPr>
            <p:custDataLst>
              <p:tags r:id="rId9"/>
            </p:custDataLst>
          </p:nvPr>
        </p:nvSpPr>
        <p:spPr>
          <a:xfrm>
            <a:off x="2221865" y="6348730"/>
            <a:ext cx="41681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注意：核心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3-5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项，非核心至少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0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947420" y="789305"/>
            <a:ext cx="5443220" cy="77470"/>
            <a:chOff x="11097" y="8263"/>
            <a:chExt cx="7585" cy="122"/>
          </a:xfrm>
        </p:grpSpPr>
        <p:cxnSp>
          <p:nvCxnSpPr>
            <p:cNvPr id="3" name="直接连接符 2"/>
            <p:cNvCxnSpPr/>
            <p:nvPr>
              <p:custDataLst>
                <p:tags r:id="rId1"/>
              </p:custDataLst>
            </p:nvPr>
          </p:nvCxnSpPr>
          <p:spPr>
            <a:xfrm flipH="1">
              <a:off x="11097" y="8385"/>
              <a:ext cx="7585" cy="0"/>
            </a:xfrm>
            <a:prstGeom prst="line">
              <a:avLst/>
            </a:prstGeom>
            <a:ln w="381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 rot="5400000">
              <a:off x="11358" y="8003"/>
              <a:ext cx="122" cy="642"/>
            </a:xfrm>
            <a:prstGeom prst="rect">
              <a:avLst/>
            </a:prstGeom>
            <a:solidFill>
              <a:srgbClr val="446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1345565" y="306705"/>
            <a:ext cx="59829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四</a:t>
            </a:r>
            <a:r>
              <a:rPr lang="zh-CN" altLang="en-US" sz="2800" spc="400">
                <a:solidFill>
                  <a:schemeClr val="tx1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快速采购</a:t>
            </a:r>
            <a:r>
              <a:rPr lang="en-US" alt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操作手册</a:t>
            </a:r>
            <a:endParaRPr lang="zh-CN" altLang="en-US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1848485" y="1358900"/>
            <a:ext cx="9669780" cy="423545"/>
          </a:xfrm>
          <a:prstGeom prst="rect">
            <a:avLst/>
          </a:prstGeom>
        </p:spPr>
        <p:txBody>
          <a:bodyPr wrap="square" lIns="91406" tIns="45702" rIns="91406" bIns="45702">
            <a:spAutoFit/>
          </a:bodyPr>
          <a:p>
            <a:pPr lvl="0" algn="l">
              <a:lnSpc>
                <a:spcPts val="26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（一）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需求编制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）设置商务条款，可以调整个别分数和数量</a:t>
            </a:r>
            <a:endParaRPr lang="zh-CN" altLang="en-US" sz="2000" i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任意多边形 30"/>
          <p:cNvSpPr/>
          <p:nvPr>
            <p:custDataLst>
              <p:tags r:id="rId5"/>
            </p:custDataLst>
          </p:nvPr>
        </p:nvSpPr>
        <p:spPr>
          <a:xfrm rot="2774622">
            <a:off x="1006640" y="1301796"/>
            <a:ext cx="538479" cy="537210"/>
          </a:xfrm>
          <a:custGeom>
            <a:avLst/>
            <a:gdLst>
              <a:gd name="connsiteX0" fmla="*/ 851193 w 1702386"/>
              <a:gd name="connsiteY0" fmla="*/ 582034 h 1702386"/>
              <a:gd name="connsiteX1" fmla="*/ 1120351 w 1702386"/>
              <a:gd name="connsiteY1" fmla="*/ 851192 h 1702386"/>
              <a:gd name="connsiteX2" fmla="*/ 851193 w 1702386"/>
              <a:gd name="connsiteY2" fmla="*/ 1120350 h 1702386"/>
              <a:gd name="connsiteX3" fmla="*/ 582035 w 1702386"/>
              <a:gd name="connsiteY3" fmla="*/ 851192 h 1702386"/>
              <a:gd name="connsiteX4" fmla="*/ 851193 w 1702386"/>
              <a:gd name="connsiteY4" fmla="*/ 582034 h 1702386"/>
              <a:gd name="connsiteX5" fmla="*/ 851193 w 1702386"/>
              <a:gd name="connsiteY5" fmla="*/ 312876 h 1702386"/>
              <a:gd name="connsiteX6" fmla="*/ 312877 w 1702386"/>
              <a:gd name="connsiteY6" fmla="*/ 851192 h 1702386"/>
              <a:gd name="connsiteX7" fmla="*/ 851193 w 1702386"/>
              <a:gd name="connsiteY7" fmla="*/ 1389508 h 1702386"/>
              <a:gd name="connsiteX8" fmla="*/ 1389509 w 1702386"/>
              <a:gd name="connsiteY8" fmla="*/ 851192 h 1702386"/>
              <a:gd name="connsiteX9" fmla="*/ 851193 w 1702386"/>
              <a:gd name="connsiteY9" fmla="*/ 312876 h 1702386"/>
              <a:gd name="connsiteX10" fmla="*/ 851194 w 1702386"/>
              <a:gd name="connsiteY10" fmla="*/ 0 h 1702386"/>
              <a:gd name="connsiteX11" fmla="*/ 1702386 w 1702386"/>
              <a:gd name="connsiteY11" fmla="*/ 0 h 1702386"/>
              <a:gd name="connsiteX12" fmla="*/ 1702386 w 1702386"/>
              <a:gd name="connsiteY12" fmla="*/ 851193 h 1702386"/>
              <a:gd name="connsiteX13" fmla="*/ 851193 w 1702386"/>
              <a:gd name="connsiteY13" fmla="*/ 1702386 h 1702386"/>
              <a:gd name="connsiteX14" fmla="*/ 0 w 1702386"/>
              <a:gd name="connsiteY14" fmla="*/ 851193 h 1702386"/>
              <a:gd name="connsiteX15" fmla="*/ 1 w 1702386"/>
              <a:gd name="connsiteY15" fmla="*/ 851193 h 1702386"/>
              <a:gd name="connsiteX16" fmla="*/ 851194 w 1702386"/>
              <a:gd name="connsiteY16" fmla="*/ 0 h 17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dirty="0"/>
          </a:p>
        </p:txBody>
      </p:sp>
      <p:sp>
        <p:nvSpPr>
          <p:cNvPr id="5124" name="文本框 5"/>
          <p:cNvSpPr txBox="1"/>
          <p:nvPr>
            <p:custDataLst>
              <p:tags r:id="rId6"/>
            </p:custDataLst>
          </p:nvPr>
        </p:nvSpPr>
        <p:spPr>
          <a:xfrm>
            <a:off x="2221865" y="6348730"/>
            <a:ext cx="4168140" cy="3371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注意：核心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3-5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项，非核心至少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147" name="图片 1" descr="快速采购需求-0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481580" y="1931035"/>
            <a:ext cx="8074025" cy="3950970"/>
          </a:xfrm>
          <a:prstGeom prst="rect">
            <a:avLst/>
          </a:prstGeom>
          <a:noFill/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9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947420" y="789305"/>
            <a:ext cx="5443220" cy="77470"/>
            <a:chOff x="11097" y="8263"/>
            <a:chExt cx="7585" cy="122"/>
          </a:xfrm>
        </p:grpSpPr>
        <p:cxnSp>
          <p:nvCxnSpPr>
            <p:cNvPr id="3" name="直接连接符 2"/>
            <p:cNvCxnSpPr/>
            <p:nvPr>
              <p:custDataLst>
                <p:tags r:id="rId1"/>
              </p:custDataLst>
            </p:nvPr>
          </p:nvCxnSpPr>
          <p:spPr>
            <a:xfrm flipH="1">
              <a:off x="11097" y="8385"/>
              <a:ext cx="7585" cy="0"/>
            </a:xfrm>
            <a:prstGeom prst="line">
              <a:avLst/>
            </a:prstGeom>
            <a:ln w="38100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矩形 1"/>
            <p:cNvSpPr/>
            <p:nvPr>
              <p:custDataLst>
                <p:tags r:id="rId2"/>
              </p:custDataLst>
            </p:nvPr>
          </p:nvSpPr>
          <p:spPr>
            <a:xfrm rot="5400000">
              <a:off x="11358" y="8003"/>
              <a:ext cx="122" cy="642"/>
            </a:xfrm>
            <a:prstGeom prst="rect">
              <a:avLst/>
            </a:prstGeom>
            <a:solidFill>
              <a:srgbClr val="446D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29" name="文本框 28"/>
          <p:cNvSpPr txBox="1"/>
          <p:nvPr>
            <p:custDataLst>
              <p:tags r:id="rId3"/>
            </p:custDataLst>
          </p:nvPr>
        </p:nvSpPr>
        <p:spPr>
          <a:xfrm>
            <a:off x="1345565" y="306705"/>
            <a:ext cx="598297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快速采购</a:t>
            </a:r>
            <a:r>
              <a:rPr lang="en-US" altLang="zh-CN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-</a:t>
            </a:r>
            <a:r>
              <a:rPr lang="zh-CN" altLang="en-US" sz="2800" spc="400"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操作手册</a:t>
            </a:r>
            <a:endParaRPr lang="zh-CN" altLang="en-US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algn="l"/>
            <a:endParaRPr lang="en-US" altLang="zh-CN" sz="2800" spc="400">
              <a:effectLst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1848485" y="1358900"/>
            <a:ext cx="9980295" cy="782320"/>
          </a:xfrm>
          <a:prstGeom prst="rect">
            <a:avLst/>
          </a:prstGeom>
        </p:spPr>
        <p:txBody>
          <a:bodyPr wrap="square" lIns="91406" tIns="45702" rIns="91406" bIns="45702">
            <a:spAutoFit/>
          </a:bodyPr>
          <a:p>
            <a:pPr lvl="0" indent="0" algn="l" fontAlgn="auto">
              <a:lnSpc>
                <a:spcPts val="1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（一）、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需求编制</a:t>
            </a:r>
            <a:r>
              <a:rPr lang="en-US" altLang="zh-CN" sz="2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--</a:t>
            </a:r>
            <a:r>
              <a:rPr lang="zh-CN" altLang="en-US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）设置资质要求，基本要求为营业执照以及信用中国证明。</a:t>
            </a:r>
            <a:endParaRPr lang="zh-CN" altLang="en-US" sz="2000" i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  <a:p>
            <a:pPr lvl="0" indent="0" algn="l" fontAlgn="auto">
              <a:lnSpc>
                <a:spcPts val="15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CN" altLang="en-US" sz="2000" i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                其他资质根据具体需求以及相关法规来设置 </a:t>
            </a:r>
            <a:endParaRPr lang="zh-CN" altLang="en-US" sz="2000" i="1" kern="100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任意多边形 30"/>
          <p:cNvSpPr/>
          <p:nvPr>
            <p:custDataLst>
              <p:tags r:id="rId5"/>
            </p:custDataLst>
          </p:nvPr>
        </p:nvSpPr>
        <p:spPr>
          <a:xfrm rot="2774622">
            <a:off x="1006640" y="1301796"/>
            <a:ext cx="538479" cy="537210"/>
          </a:xfrm>
          <a:custGeom>
            <a:avLst/>
            <a:gdLst>
              <a:gd name="connsiteX0" fmla="*/ 851193 w 1702386"/>
              <a:gd name="connsiteY0" fmla="*/ 582034 h 1702386"/>
              <a:gd name="connsiteX1" fmla="*/ 1120351 w 1702386"/>
              <a:gd name="connsiteY1" fmla="*/ 851192 h 1702386"/>
              <a:gd name="connsiteX2" fmla="*/ 851193 w 1702386"/>
              <a:gd name="connsiteY2" fmla="*/ 1120350 h 1702386"/>
              <a:gd name="connsiteX3" fmla="*/ 582035 w 1702386"/>
              <a:gd name="connsiteY3" fmla="*/ 851192 h 1702386"/>
              <a:gd name="connsiteX4" fmla="*/ 851193 w 1702386"/>
              <a:gd name="connsiteY4" fmla="*/ 582034 h 1702386"/>
              <a:gd name="connsiteX5" fmla="*/ 851193 w 1702386"/>
              <a:gd name="connsiteY5" fmla="*/ 312876 h 1702386"/>
              <a:gd name="connsiteX6" fmla="*/ 312877 w 1702386"/>
              <a:gd name="connsiteY6" fmla="*/ 851192 h 1702386"/>
              <a:gd name="connsiteX7" fmla="*/ 851193 w 1702386"/>
              <a:gd name="connsiteY7" fmla="*/ 1389508 h 1702386"/>
              <a:gd name="connsiteX8" fmla="*/ 1389509 w 1702386"/>
              <a:gd name="connsiteY8" fmla="*/ 851192 h 1702386"/>
              <a:gd name="connsiteX9" fmla="*/ 851193 w 1702386"/>
              <a:gd name="connsiteY9" fmla="*/ 312876 h 1702386"/>
              <a:gd name="connsiteX10" fmla="*/ 851194 w 1702386"/>
              <a:gd name="connsiteY10" fmla="*/ 0 h 1702386"/>
              <a:gd name="connsiteX11" fmla="*/ 1702386 w 1702386"/>
              <a:gd name="connsiteY11" fmla="*/ 0 h 1702386"/>
              <a:gd name="connsiteX12" fmla="*/ 1702386 w 1702386"/>
              <a:gd name="connsiteY12" fmla="*/ 851193 h 1702386"/>
              <a:gd name="connsiteX13" fmla="*/ 851193 w 1702386"/>
              <a:gd name="connsiteY13" fmla="*/ 1702386 h 1702386"/>
              <a:gd name="connsiteX14" fmla="*/ 0 w 1702386"/>
              <a:gd name="connsiteY14" fmla="*/ 851193 h 1702386"/>
              <a:gd name="connsiteX15" fmla="*/ 1 w 1702386"/>
              <a:gd name="connsiteY15" fmla="*/ 851193 h 1702386"/>
              <a:gd name="connsiteX16" fmla="*/ 851194 w 1702386"/>
              <a:gd name="connsiteY16" fmla="*/ 0 h 1702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02386" h="1702386">
                <a:moveTo>
                  <a:pt x="851193" y="582034"/>
                </a:moveTo>
                <a:cubicBezTo>
                  <a:pt x="999845" y="582034"/>
                  <a:pt x="1120351" y="702540"/>
                  <a:pt x="1120351" y="851192"/>
                </a:cubicBezTo>
                <a:cubicBezTo>
                  <a:pt x="1120351" y="999844"/>
                  <a:pt x="999845" y="1120350"/>
                  <a:pt x="851193" y="1120350"/>
                </a:cubicBezTo>
                <a:cubicBezTo>
                  <a:pt x="702541" y="1120350"/>
                  <a:pt x="582035" y="999844"/>
                  <a:pt x="582035" y="851192"/>
                </a:cubicBezTo>
                <a:cubicBezTo>
                  <a:pt x="582035" y="702540"/>
                  <a:pt x="702541" y="582034"/>
                  <a:pt x="851193" y="582034"/>
                </a:cubicBezTo>
                <a:close/>
                <a:moveTo>
                  <a:pt x="851193" y="312876"/>
                </a:moveTo>
                <a:cubicBezTo>
                  <a:pt x="553889" y="312876"/>
                  <a:pt x="312877" y="553888"/>
                  <a:pt x="312877" y="851192"/>
                </a:cubicBezTo>
                <a:cubicBezTo>
                  <a:pt x="312877" y="1148496"/>
                  <a:pt x="553889" y="1389508"/>
                  <a:pt x="851193" y="1389508"/>
                </a:cubicBezTo>
                <a:cubicBezTo>
                  <a:pt x="1148497" y="1389508"/>
                  <a:pt x="1389509" y="1148496"/>
                  <a:pt x="1389509" y="851192"/>
                </a:cubicBezTo>
                <a:cubicBezTo>
                  <a:pt x="1389509" y="553888"/>
                  <a:pt x="1148497" y="312876"/>
                  <a:pt x="851193" y="312876"/>
                </a:cubicBezTo>
                <a:close/>
                <a:moveTo>
                  <a:pt x="851194" y="0"/>
                </a:moveTo>
                <a:lnTo>
                  <a:pt x="1702386" y="0"/>
                </a:lnTo>
                <a:lnTo>
                  <a:pt x="1702386" y="851193"/>
                </a:lnTo>
                <a:cubicBezTo>
                  <a:pt x="1702386" y="1321294"/>
                  <a:pt x="1321294" y="1702386"/>
                  <a:pt x="851193" y="1702386"/>
                </a:cubicBezTo>
                <a:cubicBezTo>
                  <a:pt x="381092" y="1702386"/>
                  <a:pt x="0" y="1321294"/>
                  <a:pt x="0" y="851193"/>
                </a:cubicBezTo>
                <a:lnTo>
                  <a:pt x="1" y="851193"/>
                </a:lnTo>
                <a:cubicBezTo>
                  <a:pt x="1" y="381092"/>
                  <a:pt x="381093" y="0"/>
                  <a:pt x="851194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 dirty="0"/>
          </a:p>
        </p:txBody>
      </p:sp>
      <p:pic>
        <p:nvPicPr>
          <p:cNvPr id="7171" name="图片 4" descr="快速采购需求-0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100580" y="2492375"/>
            <a:ext cx="8247380" cy="3199130"/>
          </a:xfrm>
          <a:prstGeom prst="rect">
            <a:avLst/>
          </a:prstGeom>
          <a:noFill/>
          <a:ln w="9525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圆角矩形 6"/>
          <p:cNvSpPr/>
          <p:nvPr>
            <p:custDataLst>
              <p:tags r:id="rId8"/>
            </p:custDataLst>
          </p:nvPr>
        </p:nvSpPr>
        <p:spPr>
          <a:xfrm>
            <a:off x="2190750" y="4373245"/>
            <a:ext cx="1155065" cy="733425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9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5.xml><?xml version="1.0" encoding="utf-8"?>
<p:tagLst xmlns:p="http://schemas.openxmlformats.org/presentationml/2006/main">
  <p:tag name="KSO_WPP_MARK_KEY" val="3d566668-506c-44b9-a667-e862d06a6f35"/>
  <p:tag name="COMMONDATA" val="eyJjb3VudCI6ODcsImhkaWQiOiI1N2YxYTkyYTU0MWUzMTg5YTIwZDI4ZTM4NGZkOTk3OSIsInVzZXJDb3VudCI6ODd9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1731</Words>
  <Application>WPS 演示</Application>
  <PresentationFormat>宽屏</PresentationFormat>
  <Paragraphs>144</Paragraphs>
  <Slides>18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Wingdings</vt:lpstr>
      <vt:lpstr>汉仪力量黑简</vt:lpstr>
      <vt:lpstr>DIN Black</vt:lpstr>
      <vt:lpstr>Segoe Print</vt:lpstr>
      <vt:lpstr>Times New Roman</vt:lpstr>
      <vt:lpstr>Arial Unicode MS</vt:lpstr>
      <vt:lpstr>Calibri</vt:lpstr>
      <vt:lpstr>黑体</vt:lpstr>
      <vt:lpstr>Adobe 黑体 Std R</vt:lpstr>
      <vt:lpstr>Baskerville Old Face</vt:lpstr>
      <vt:lpstr>Vijaya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不忘初心再出发，牢记使命勇担当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63135</dc:creator>
  <cp:lastModifiedBy>猫仔粑粑</cp:lastModifiedBy>
  <cp:revision>242</cp:revision>
  <dcterms:created xsi:type="dcterms:W3CDTF">2019-06-19T02:08:00Z</dcterms:created>
  <dcterms:modified xsi:type="dcterms:W3CDTF">2023-06-21T08:31:11Z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2B83149F48B44022B1E2858376B20FF4_11</vt:lpwstr>
  </property>
  <property fmtid="{D5CDD505-2E9C-101B-9397-08002B2CF9AE}" pid="4" name="KSOTemplateUUID">
    <vt:lpwstr>v1.0_mb_tjMLZ1LYbYxBdprQhHADZQ==</vt:lpwstr>
  </property>
</Properties>
</file>